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9"/>
  </p:notesMasterIdLst>
  <p:handoutMasterIdLst>
    <p:handoutMasterId r:id="rId160"/>
  </p:handoutMasterIdLst>
  <p:sldIdLst>
    <p:sldId id="256" r:id="rId2"/>
    <p:sldId id="258" r:id="rId3"/>
    <p:sldId id="420" r:id="rId4"/>
    <p:sldId id="434" r:id="rId5"/>
    <p:sldId id="421" r:id="rId6"/>
    <p:sldId id="422" r:id="rId7"/>
    <p:sldId id="423" r:id="rId8"/>
    <p:sldId id="424" r:id="rId9"/>
    <p:sldId id="262" r:id="rId10"/>
    <p:sldId id="330" r:id="rId11"/>
    <p:sldId id="405" r:id="rId12"/>
    <p:sldId id="406" r:id="rId13"/>
    <p:sldId id="358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31" r:id="rId22"/>
    <p:sldId id="332" r:id="rId23"/>
    <p:sldId id="359" r:id="rId24"/>
    <p:sldId id="360" r:id="rId25"/>
    <p:sldId id="361" r:id="rId26"/>
    <p:sldId id="362" r:id="rId27"/>
    <p:sldId id="341" r:id="rId28"/>
    <p:sldId id="363" r:id="rId29"/>
    <p:sldId id="333" r:id="rId30"/>
    <p:sldId id="364" r:id="rId31"/>
    <p:sldId id="365" r:id="rId32"/>
    <p:sldId id="366" r:id="rId33"/>
    <p:sldId id="367" r:id="rId34"/>
    <p:sldId id="263" r:id="rId35"/>
    <p:sldId id="348" r:id="rId36"/>
    <p:sldId id="349" r:id="rId37"/>
    <p:sldId id="350" r:id="rId38"/>
    <p:sldId id="425" r:id="rId39"/>
    <p:sldId id="426" r:id="rId40"/>
    <p:sldId id="427" r:id="rId41"/>
    <p:sldId id="347" r:id="rId42"/>
    <p:sldId id="264" r:id="rId43"/>
    <p:sldId id="265" r:id="rId44"/>
    <p:sldId id="266" r:id="rId45"/>
    <p:sldId id="267" r:id="rId46"/>
    <p:sldId id="268" r:id="rId47"/>
    <p:sldId id="269" r:id="rId48"/>
    <p:sldId id="368" r:id="rId49"/>
    <p:sldId id="369" r:id="rId50"/>
    <p:sldId id="370" r:id="rId51"/>
    <p:sldId id="371" r:id="rId52"/>
    <p:sldId id="372" r:id="rId53"/>
    <p:sldId id="373" r:id="rId54"/>
    <p:sldId id="270" r:id="rId55"/>
    <p:sldId id="407" r:id="rId56"/>
    <p:sldId id="345" r:id="rId57"/>
    <p:sldId id="346" r:id="rId58"/>
    <p:sldId id="357" r:id="rId59"/>
    <p:sldId id="414" r:id="rId60"/>
    <p:sldId id="415" r:id="rId61"/>
    <p:sldId id="416" r:id="rId62"/>
    <p:sldId id="417" r:id="rId63"/>
    <p:sldId id="418" r:id="rId64"/>
    <p:sldId id="271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428" r:id="rId77"/>
    <p:sldId id="429" r:id="rId78"/>
    <p:sldId id="430" r:id="rId79"/>
    <p:sldId id="272" r:id="rId80"/>
    <p:sldId id="273" r:id="rId81"/>
    <p:sldId id="274" r:id="rId82"/>
    <p:sldId id="275" r:id="rId83"/>
    <p:sldId id="385" r:id="rId84"/>
    <p:sldId id="386" r:id="rId85"/>
    <p:sldId id="387" r:id="rId86"/>
    <p:sldId id="388" r:id="rId87"/>
    <p:sldId id="408" r:id="rId88"/>
    <p:sldId id="409" r:id="rId89"/>
    <p:sldId id="410" r:id="rId90"/>
    <p:sldId id="411" r:id="rId91"/>
    <p:sldId id="412" r:id="rId92"/>
    <p:sldId id="413" r:id="rId93"/>
    <p:sldId id="389" r:id="rId94"/>
    <p:sldId id="390" r:id="rId95"/>
    <p:sldId id="391" r:id="rId96"/>
    <p:sldId id="392" r:id="rId97"/>
    <p:sldId id="276" r:id="rId98"/>
    <p:sldId id="352" r:id="rId99"/>
    <p:sldId id="353" r:id="rId100"/>
    <p:sldId id="351" r:id="rId101"/>
    <p:sldId id="277" r:id="rId102"/>
    <p:sldId id="278" r:id="rId103"/>
    <p:sldId id="279" r:id="rId104"/>
    <p:sldId id="355" r:id="rId105"/>
    <p:sldId id="280" r:id="rId106"/>
    <p:sldId id="281" r:id="rId107"/>
    <p:sldId id="282" r:id="rId108"/>
    <p:sldId id="283" r:id="rId109"/>
    <p:sldId id="435" r:id="rId110"/>
    <p:sldId id="436" r:id="rId111"/>
    <p:sldId id="284" r:id="rId112"/>
    <p:sldId id="285" r:id="rId113"/>
    <p:sldId id="286" r:id="rId114"/>
    <p:sldId id="287" r:id="rId115"/>
    <p:sldId id="288" r:id="rId116"/>
    <p:sldId id="289" r:id="rId117"/>
    <p:sldId id="404" r:id="rId118"/>
    <p:sldId id="393" r:id="rId119"/>
    <p:sldId id="394" r:id="rId120"/>
    <p:sldId id="395" r:id="rId121"/>
    <p:sldId id="396" r:id="rId122"/>
    <p:sldId id="397" r:id="rId123"/>
    <p:sldId id="398" r:id="rId124"/>
    <p:sldId id="399" r:id="rId125"/>
    <p:sldId id="400" r:id="rId126"/>
    <p:sldId id="401" r:id="rId127"/>
    <p:sldId id="402" r:id="rId128"/>
    <p:sldId id="403" r:id="rId129"/>
    <p:sldId id="313" r:id="rId130"/>
    <p:sldId id="290" r:id="rId131"/>
    <p:sldId id="291" r:id="rId132"/>
    <p:sldId id="292" r:id="rId133"/>
    <p:sldId id="293" r:id="rId134"/>
    <p:sldId id="294" r:id="rId135"/>
    <p:sldId id="297" r:id="rId136"/>
    <p:sldId id="296" r:id="rId137"/>
    <p:sldId id="295" r:id="rId138"/>
    <p:sldId id="298" r:id="rId139"/>
    <p:sldId id="299" r:id="rId140"/>
    <p:sldId id="300" r:id="rId141"/>
    <p:sldId id="301" r:id="rId142"/>
    <p:sldId id="302" r:id="rId143"/>
    <p:sldId id="303" r:id="rId144"/>
    <p:sldId id="304" r:id="rId145"/>
    <p:sldId id="305" r:id="rId146"/>
    <p:sldId id="306" r:id="rId147"/>
    <p:sldId id="307" r:id="rId148"/>
    <p:sldId id="328" r:id="rId149"/>
    <p:sldId id="329" r:id="rId150"/>
    <p:sldId id="308" r:id="rId151"/>
    <p:sldId id="309" r:id="rId152"/>
    <p:sldId id="310" r:id="rId153"/>
    <p:sldId id="311" r:id="rId154"/>
    <p:sldId id="431" r:id="rId155"/>
    <p:sldId id="432" r:id="rId156"/>
    <p:sldId id="433" r:id="rId157"/>
    <p:sldId id="312" r:id="rId158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Untitled Section" id="{27A773E9-FEE1-CD41-974A-6EEF3619514D}">
          <p14:sldIdLst>
            <p14:sldId id="256"/>
            <p14:sldId id="258"/>
            <p14:sldId id="420"/>
            <p14:sldId id="434"/>
            <p14:sldId id="421"/>
            <p14:sldId id="422"/>
            <p14:sldId id="423"/>
            <p14:sldId id="424"/>
            <p14:sldId id="262"/>
            <p14:sldId id="330"/>
            <p14:sldId id="405"/>
            <p14:sldId id="406"/>
            <p14:sldId id="358"/>
            <p14:sldId id="334"/>
            <p14:sldId id="335"/>
            <p14:sldId id="336"/>
            <p14:sldId id="337"/>
            <p14:sldId id="338"/>
            <p14:sldId id="339"/>
            <p14:sldId id="340"/>
            <p14:sldId id="331"/>
            <p14:sldId id="332"/>
            <p14:sldId id="359"/>
            <p14:sldId id="360"/>
            <p14:sldId id="361"/>
            <p14:sldId id="362"/>
            <p14:sldId id="341"/>
            <p14:sldId id="363"/>
            <p14:sldId id="333"/>
            <p14:sldId id="364"/>
            <p14:sldId id="365"/>
            <p14:sldId id="366"/>
            <p14:sldId id="367"/>
            <p14:sldId id="263"/>
            <p14:sldId id="348"/>
            <p14:sldId id="349"/>
            <p14:sldId id="350"/>
            <p14:sldId id="425"/>
            <p14:sldId id="426"/>
            <p14:sldId id="427"/>
            <p14:sldId id="347"/>
            <p14:sldId id="264"/>
            <p14:sldId id="265"/>
            <p14:sldId id="266"/>
            <p14:sldId id="267"/>
            <p14:sldId id="268"/>
            <p14:sldId id="269"/>
            <p14:sldId id="368"/>
            <p14:sldId id="369"/>
            <p14:sldId id="370"/>
            <p14:sldId id="371"/>
            <p14:sldId id="372"/>
            <p14:sldId id="373"/>
            <p14:sldId id="270"/>
            <p14:sldId id="407"/>
            <p14:sldId id="345"/>
            <p14:sldId id="346"/>
            <p14:sldId id="357"/>
            <p14:sldId id="414"/>
            <p14:sldId id="415"/>
            <p14:sldId id="416"/>
            <p14:sldId id="417"/>
            <p14:sldId id="418"/>
            <p14:sldId id="271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428"/>
            <p14:sldId id="429"/>
            <p14:sldId id="430"/>
            <p14:sldId id="272"/>
            <p14:sldId id="273"/>
            <p14:sldId id="274"/>
            <p14:sldId id="275"/>
            <p14:sldId id="385"/>
            <p14:sldId id="386"/>
            <p14:sldId id="387"/>
            <p14:sldId id="388"/>
            <p14:sldId id="408"/>
            <p14:sldId id="409"/>
            <p14:sldId id="410"/>
            <p14:sldId id="411"/>
            <p14:sldId id="412"/>
            <p14:sldId id="413"/>
            <p14:sldId id="389"/>
            <p14:sldId id="390"/>
            <p14:sldId id="391"/>
            <p14:sldId id="392"/>
            <p14:sldId id="276"/>
            <p14:sldId id="352"/>
            <p14:sldId id="353"/>
            <p14:sldId id="351"/>
            <p14:sldId id="277"/>
            <p14:sldId id="278"/>
            <p14:sldId id="279"/>
            <p14:sldId id="355"/>
            <p14:sldId id="280"/>
            <p14:sldId id="281"/>
            <p14:sldId id="282"/>
            <p14:sldId id="283"/>
            <p14:sldId id="435"/>
            <p14:sldId id="436"/>
            <p14:sldId id="284"/>
            <p14:sldId id="285"/>
            <p14:sldId id="286"/>
            <p14:sldId id="287"/>
            <p14:sldId id="288"/>
            <p14:sldId id="289"/>
            <p14:sldId id="404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313"/>
            <p14:sldId id="290"/>
            <p14:sldId id="291"/>
            <p14:sldId id="292"/>
            <p14:sldId id="293"/>
            <p14:sldId id="294"/>
            <p14:sldId id="297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28"/>
            <p14:sldId id="329"/>
            <p14:sldId id="308"/>
            <p14:sldId id="309"/>
            <p14:sldId id="310"/>
            <p14:sldId id="311"/>
            <p14:sldId id="431"/>
            <p14:sldId id="432"/>
            <p14:sldId id="433"/>
            <p14:sldId id="31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4" autoAdjust="0"/>
    <p:restoredTop sz="71484" autoAdjust="0"/>
  </p:normalViewPr>
  <p:slideViewPr>
    <p:cSldViewPr snapToGrid="0" snapToObjects="1">
      <p:cViewPr varScale="1">
        <p:scale>
          <a:sx n="59" d="100"/>
          <a:sy n="59" d="100"/>
        </p:scale>
        <p:origin x="-3144" y="-11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handoutMaster" Target="handoutMasters/handoutMaster1.xml"/><Relationship Id="rId161" Type="http://schemas.openxmlformats.org/officeDocument/2006/relationships/printerSettings" Target="printerSettings/printerSettings1.bin"/><Relationship Id="rId16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viewProps" Target="viewProps.xml"/><Relationship Id="rId164" Type="http://schemas.openxmlformats.org/officeDocument/2006/relationships/theme" Target="theme/theme1.xml"/><Relationship Id="rId16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6EF70-5E88-444B-B3C2-2F078E89B79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8DBAB-498B-134B-B187-84E7965B9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966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878607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0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UrbanOn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, sends notifications prompting shoppers to log in through social media when entering the store, and then serves relevant messages.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Selfies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in changing room</a:t>
            </a:r>
            <a:b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</a:b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PlaceUs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is a tracking app that leverages that users tend to repeatedly visit the same locations. In stores, it can recognize recurring purchases such as a coffee order at a cafe and automatically place the order. 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Quirky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partnres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with weather</a:t>
            </a:r>
            <a:r>
              <a:rPr lang="en-US" sz="2400" b="0" baseline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app Poncho -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to run AC ads when local temps rise above 75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farenheits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.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30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trigger a predetermined set of next steps.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91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Dorothy- IFTTT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Zappos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created the Gear Tracker feature that integrates with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MapMyFitness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and tracks the mileage their shoes cover 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Google- can now set up low balance</a:t>
            </a:r>
            <a:r>
              <a:rPr lang="en-US" sz="2400" b="0" baseline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alerts to keep track of their funds.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help bridge the gap between online and offline shopping behaviors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6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StreetHub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is an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iOS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app that lets shoppers purchase items from their favorite London boutiques online then collect the items</a:t>
            </a:r>
            <a:r>
              <a:rPr lang="en-US" sz="2400" b="0" baseline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in store or have them delivered 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Walgreens - showing where products are on shelves to offer highly contextual discounts. For instance, as someone walks down the aisle, a notification might pop up on their mobile phone suggesting they visit the cold drinks section to get reward points </a:t>
            </a:r>
            <a:endParaRPr lang="en-US" dirty="0" smtClean="0"/>
          </a:p>
          <a:p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StockNearby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– is</a:t>
            </a:r>
            <a:r>
              <a:rPr lang="en-US" sz="2400" b="0" baseline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it stocked in your correct size?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99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sustainable ways to accept their shoppers’ social media activity and personal data as concrete forms of payment.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80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Onepiece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-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Instagram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users who have aggregated 40,000+ followers’ could receive discounts on products at the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OnePiece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retail store New York City 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Styleboard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- someone makes a purchase through a user’s unique link, the poster is awarded a small sum 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Marc Jacobs-</a:t>
            </a:r>
            <a:r>
              <a:rPr lang="en-US" sz="2400" b="0" baseline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Tweets with the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hashtag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#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MJDaisyChain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could be redeemed for in-store credit, and extra credit was redeemed for tweets including an uploaded image or video.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26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 currencies like </a:t>
            </a:r>
            <a:r>
              <a:rPr lang="en-US" dirty="0" err="1" smtClean="0"/>
              <a:t>Bitcoin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31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Fastacash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- allows users to transfer value (money, airtime, other tokens of value)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Coins.ph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- the app lets users buy and sell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Bitcoin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, store the currency in their digital wallet and keep track of the market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Shift is a new credit card-sized device that allows users to pay with their traditional bank accounts, loyalty points, and even virtual currencies.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0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1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then letters?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66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Bid2Pay-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Before a buy, the user logs into the app and auctions off the purchase and method of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payme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Thanx</a:t>
            </a:r>
            <a:r>
              <a:rPr lang="en-US" baseline="0" dirty="0" smtClean="0"/>
              <a:t> -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enables consumers to collect loyalty points on their mobile purchases by simply registering their existing credit card.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Taobao</a:t>
            </a:r>
            <a:r>
              <a:rPr lang="en-US" dirty="0" smtClean="0"/>
              <a:t>-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In cooperation with China’s three major telecom operators, the new service allows merchants on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Taobao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,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Tmall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or affiliated platforms to gift small sums of mobile data to their customers.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21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automating the details and connecting each step of the purchase path into one fluid service.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43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Keep-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Keep is a mobile app that lets users select merchandise from multiple vendors across the Web and add it to a single cart and expedite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checkou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Reserve-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secure reservations at nearby restaurants as well as expedite the payment process following a mea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Starbucks-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2015 will be able to have a standing order of morning coffee automatically ordered, paid for and delivered to their desk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2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possible to put</a:t>
            </a:r>
            <a:r>
              <a:rPr lang="en-US" baseline="0" dirty="0" smtClean="0"/>
              <a:t> dash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9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shoppers to quickly discover and buy products on a wider variety of platforms.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07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Browsy</a:t>
            </a:r>
            <a:r>
              <a:rPr lang="en-US" baseline="0" dirty="0" smtClean="0"/>
              <a:t> – Makes </a:t>
            </a:r>
            <a:r>
              <a:rPr lang="en-US" baseline="0" dirty="0" err="1" smtClean="0"/>
              <a:t>Pinterest</a:t>
            </a:r>
            <a:r>
              <a:rPr lang="en-US" baseline="0" dirty="0" smtClean="0"/>
              <a:t> Boards automatically </a:t>
            </a:r>
            <a:r>
              <a:rPr lang="en-US" baseline="0" dirty="0" err="1" smtClean="0"/>
              <a:t>shoppable</a:t>
            </a:r>
            <a:endParaRPr lang="en-US" baseline="0" dirty="0" smtClean="0"/>
          </a:p>
          <a:p>
            <a:r>
              <a:rPr lang="en-US" baseline="0" dirty="0" err="1" smtClean="0"/>
              <a:t>Soldsie</a:t>
            </a:r>
            <a:r>
              <a:rPr lang="en-US" baseline="0" dirty="0" smtClean="0"/>
              <a:t> – Monetize Facebook/</a:t>
            </a:r>
            <a:r>
              <a:rPr lang="en-US" baseline="0" dirty="0" err="1" smtClean="0"/>
              <a:t>instagram</a:t>
            </a:r>
            <a:r>
              <a:rPr lang="en-US" baseline="0" dirty="0" smtClean="0"/>
              <a:t>, seller uploads image and followers can comment “sold” to purchase</a:t>
            </a:r>
          </a:p>
          <a:p>
            <a:r>
              <a:rPr lang="en-US" baseline="0" dirty="0" err="1" smtClean="0"/>
              <a:t>Pixbi</a:t>
            </a:r>
            <a:r>
              <a:rPr lang="en-US" baseline="0" dirty="0" smtClean="0"/>
              <a:t> – Allows Magazine readers to purchase products through Magazine imagery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41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‘In a Snap’ – Uses image recognition technology.</a:t>
            </a:r>
            <a:r>
              <a:rPr lang="en-US" baseline="0" dirty="0" smtClean="0"/>
              <a:t> Snap a photo to see whether item is available in Target</a:t>
            </a:r>
          </a:p>
          <a:p>
            <a:r>
              <a:rPr lang="en-US" baseline="0" dirty="0" err="1" smtClean="0"/>
              <a:t>Snapup</a:t>
            </a:r>
            <a:r>
              <a:rPr lang="en-US" baseline="0" dirty="0" smtClean="0"/>
              <a:t> – Take screenshots of products they are interested in, adds them to </a:t>
            </a:r>
            <a:r>
              <a:rPr lang="en-US" baseline="0" dirty="0" err="1" smtClean="0"/>
              <a:t>wishlist</a:t>
            </a:r>
            <a:r>
              <a:rPr lang="en-US" baseline="0" dirty="0" smtClean="0"/>
              <a:t>, tracks price point and availability</a:t>
            </a:r>
          </a:p>
          <a:p>
            <a:r>
              <a:rPr lang="en-US" baseline="0" dirty="0" err="1" smtClean="0"/>
              <a:t>Hiku</a:t>
            </a:r>
            <a:r>
              <a:rPr lang="en-US" baseline="0" dirty="0" smtClean="0"/>
              <a:t> – Scan Barcodes at home and to shopping list. Voice to dictate shopping list out loud.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7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paring down the interface into an experience that is more visual, personal and easier to navigate.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9050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Spring-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a vertical feed somewhat similar to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Instagram’s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interface. Upon signing up, users are given a list of retail brands whose products customers can scroll through, which they can</a:t>
            </a:r>
            <a:r>
              <a:rPr lang="en-US" sz="2400" b="0" baseline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add or remove based on preference </a:t>
            </a:r>
            <a:endParaRPr lang="en-US" dirty="0" smtClean="0"/>
          </a:p>
          <a:p>
            <a:r>
              <a:rPr lang="en-US" dirty="0" err="1" smtClean="0"/>
              <a:t>Kwoller</a:t>
            </a:r>
            <a:r>
              <a:rPr lang="en-US" dirty="0" smtClean="0"/>
              <a:t>- Tinder like personal Store Front</a:t>
            </a: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Clinique- created an app to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watch informational videos and live chat with online representatives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43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Mobile sensor technologies like </a:t>
            </a:r>
            <a:r>
              <a:rPr lang="en-US" sz="2400" b="0" dirty="0" err="1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geolocation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and in-store beacons are being leveraged to give consumers a</a:t>
            </a:r>
            <a:r>
              <a:rPr lang="en-US" sz="2400" b="0" baseline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en-US" sz="2400" b="0" dirty="0" smtClean="0">
                <a:effectLst/>
                <a:latin typeface="Avenir Roman"/>
                <a:ea typeface="Avenir Roman"/>
                <a:cs typeface="Avenir Roman"/>
                <a:sym typeface="Avenir Roman"/>
              </a:rPr>
              <a:t>more personalized and immersive experience each time they shop.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72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jzwoo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jzwoo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lang="en-US" sz="8000" dirty="0" err="1" smtClean="0"/>
              <a:t>zxczczczxc</a:t>
            </a:r>
            <a:r>
              <a:rPr sz="8000" dirty="0" err="1" smtClean="0"/>
              <a:t>Text</a:t>
            </a:r>
            <a:endParaRPr sz="8000" dirty="0"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 dirty="0"/>
              <a:t>Body Level One</a:t>
            </a:r>
          </a:p>
          <a:p>
            <a:pPr lvl="1">
              <a:defRPr sz="1800"/>
            </a:pPr>
            <a:r>
              <a:rPr sz="3600" dirty="0"/>
              <a:t>Body Level Two</a:t>
            </a:r>
          </a:p>
          <a:p>
            <a:pPr lvl="2">
              <a:defRPr sz="1800"/>
            </a:pPr>
            <a:r>
              <a:rPr sz="3600" dirty="0"/>
              <a:t>Body Level Three</a:t>
            </a:r>
          </a:p>
          <a:p>
            <a:pPr lvl="3">
              <a:defRPr sz="1800"/>
            </a:pPr>
            <a:r>
              <a:rPr sz="3600" dirty="0"/>
              <a:t>Body Level Four</a:t>
            </a:r>
          </a:p>
          <a:p>
            <a:pPr lvl="4">
              <a:defRPr sz="1800"/>
            </a:pPr>
            <a:r>
              <a:rPr sz="3600" dirty="0"/>
              <a:t>Body Level Five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68001" y="9040813"/>
            <a:ext cx="8543721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jzwoo</a:t>
            </a:r>
            <a:r>
              <a:rPr lang="en-US" dirty="0" smtClean="0"/>
              <a:t> | </a:t>
            </a:r>
            <a:r>
              <a:rPr lang="en-US" dirty="0" err="1" smtClean="0"/>
              <a:t>juwoo@paypal.com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hf sldNum="0" hdr="0" dt="0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uwoo@paypa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obileinputtypes.com/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e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2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3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4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1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2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7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8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0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uwoo@paypal.com" TargetMode="External"/><Relationship Id="rId3" Type="http://schemas.openxmlformats.org/officeDocument/2006/relationships/image" Target="../media/image10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jquerycreditcardvalidator.com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zdfs.github.io/toscani/paymentInfo/index.html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jessepollak.github.io/card/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kenkeiter.com/skeuocard/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2873459"/>
          </a:xfrm>
          <a:prstGeom prst="rect">
            <a:avLst/>
          </a:prstGeom>
        </p:spPr>
        <p:txBody>
          <a:bodyPr/>
          <a:lstStyle>
            <a:lvl1pPr>
              <a:defRPr b="1"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/>
            </a:pPr>
            <a:r>
              <a:rPr lang="en-US" sz="4000" dirty="0" smtClean="0"/>
              <a:t>Making Payments Fun</a:t>
            </a:r>
            <a:endParaRPr sz="4000" b="1" dirty="0"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366861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0" defTabSz="560831">
              <a:defRPr sz="1800"/>
            </a:pPr>
            <a:r>
              <a:rPr lang="en-US" sz="4032" dirty="0" smtClean="0">
                <a:latin typeface="bt_mono-Regular"/>
                <a:ea typeface="bt_mono-Regular"/>
                <a:cs typeface="bt_mono-Regular"/>
                <a:sym typeface="bt_mono-Regular"/>
              </a:rPr>
              <a:t>Justin Woo</a:t>
            </a:r>
          </a:p>
          <a:p>
            <a:pPr lvl="0" defTabSz="560831">
              <a:defRPr sz="1800"/>
            </a:pPr>
            <a:r>
              <a:rPr sz="4032" dirty="0" smtClean="0">
                <a:latin typeface="bt_mono-Regular"/>
                <a:ea typeface="bt_mono-Regular"/>
                <a:cs typeface="bt_mono-Regular"/>
                <a:sym typeface="bt_mono-Regular"/>
              </a:rPr>
              <a:t>[</a:t>
            </a:r>
            <a:r>
              <a:rPr sz="4032" dirty="0">
                <a:latin typeface="bt_mono-Regular"/>
                <a:ea typeface="bt_mono-Regular"/>
                <a:cs typeface="bt_mono-Regular"/>
                <a:sym typeface="bt_mono-Regular"/>
              </a:rPr>
              <a:t>Developer Advocate]</a:t>
            </a:r>
          </a:p>
          <a:p>
            <a:pPr lvl="0" defTabSz="560831">
              <a:defRPr sz="1800"/>
            </a:pPr>
            <a:r>
              <a:rPr sz="4032" b="1" dirty="0">
                <a:latin typeface="bt_mono-Regular"/>
                <a:ea typeface="bt_mono-Regular"/>
                <a:cs typeface="bt_mono-Regular"/>
                <a:sym typeface="bt_mono-Regular"/>
              </a:rPr>
              <a:t>Venmo + Braintree + PayPal</a:t>
            </a:r>
            <a:r>
              <a:rPr sz="4032" dirty="0">
                <a:latin typeface="bt_mono-Regular"/>
                <a:ea typeface="bt_mono-Regular"/>
                <a:cs typeface="bt_mono-Regular"/>
                <a:sym typeface="bt_mono-Regular"/>
              </a:rPr>
              <a:t> </a:t>
            </a:r>
          </a:p>
          <a:p>
            <a:pPr lvl="0" defTabSz="560831">
              <a:defRPr sz="1800"/>
            </a:pPr>
            <a:endParaRPr sz="4032" dirty="0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560831">
              <a:defRPr sz="1800"/>
            </a:pPr>
            <a:r>
              <a:rPr sz="4032" u="sng" dirty="0">
                <a:latin typeface="bt_mono-Regular"/>
                <a:ea typeface="bt_mono-Regular"/>
                <a:cs typeface="bt_mono-Regular"/>
                <a:sym typeface="bt_mono-Regular"/>
                <a:hlinkClick r:id="rId3"/>
              </a:rPr>
              <a:t>juwoo@paypal.com</a:t>
            </a:r>
            <a:endParaRPr sz="4032" dirty="0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defTabSz="560831">
              <a:defRPr sz="1800"/>
            </a:pPr>
            <a:r>
              <a:rPr lang="en-US" sz="4032" dirty="0">
                <a:latin typeface="bt_mono-Regular"/>
                <a:ea typeface="bt_mono-Regular"/>
                <a:cs typeface="bt_mono-Regular"/>
                <a:sym typeface="bt_mono-Regular"/>
              </a:rPr>
              <a:t>@</a:t>
            </a:r>
            <a:r>
              <a:rPr lang="en-US" sz="4032" dirty="0" err="1" smtClean="0">
                <a:latin typeface="bt_mono-Regular"/>
                <a:ea typeface="bt_mono-Regular"/>
                <a:cs typeface="bt_mono-Regular"/>
                <a:sym typeface="bt_mono-Regular"/>
              </a:rPr>
              <a:t>jzwoo</a:t>
            </a:r>
            <a:endParaRPr lang="en-US" sz="4032" dirty="0" smtClean="0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defTabSz="560831">
              <a:defRPr sz="1800"/>
            </a:pPr>
            <a:endParaRPr lang="en-US" sz="4032" dirty="0" smtClean="0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defTabSz="560831">
              <a:defRPr sz="1800"/>
            </a:pPr>
            <a:r>
              <a:rPr lang="en-US" sz="4032" dirty="0" err="1">
                <a:latin typeface="bt_mono-Regular"/>
                <a:ea typeface="bt_mono-Regular"/>
                <a:cs typeface="bt_mono-Regular"/>
                <a:sym typeface="bt_mono-Regular"/>
              </a:rPr>
              <a:t>ppd.io</a:t>
            </a:r>
            <a:r>
              <a:rPr lang="en-US" sz="4032" dirty="0">
                <a:latin typeface="bt_mono-Regular"/>
                <a:ea typeface="bt_mono-Regular"/>
                <a:cs typeface="bt_mono-Regular"/>
                <a:sym typeface="bt_mono-Regular"/>
              </a:rPr>
              <a:t>/</a:t>
            </a:r>
            <a:r>
              <a:rPr lang="en-US" sz="4032" dirty="0" err="1">
                <a:latin typeface="bt_mono-Regular"/>
                <a:ea typeface="bt_mono-Regular"/>
                <a:cs typeface="bt_mono-Regular"/>
                <a:sym typeface="bt_mono-Regular"/>
              </a:rPr>
              <a:t>dn</a:t>
            </a:r>
            <a:endParaRPr lang="en-US" sz="4032" dirty="0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560831">
              <a:defRPr sz="1800"/>
            </a:pPr>
            <a:endParaRPr sz="4032" dirty="0">
              <a:latin typeface="bt_mono-Regular"/>
              <a:ea typeface="bt_mono-Regular"/>
              <a:cs typeface="bt_mono-Regular"/>
              <a:sym typeface="bt_mono-Regular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jzwoo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15" y="558800"/>
            <a:ext cx="11253010" cy="788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776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84047">
              <a:defRPr sz="7307" b="1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7307" b="1">
                <a:solidFill>
                  <a:srgbClr val="D43A01"/>
                </a:solidFill>
              </a:rPr>
              <a:t>Not show appropriate keyboard layouts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646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08" name="Screen Shot 2015-01-30 at 6.40.5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4100" y="940699"/>
            <a:ext cx="13004801" cy="674884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12" name="Screen Shot 2015-01-30 at 6.41.5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220" y="375975"/>
            <a:ext cx="13004801" cy="74313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16" name="Screen Shot 2015-01-30 at 7.29.38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257" y="369986"/>
            <a:ext cx="11709401" cy="82042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1-31 at 10.33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35" y="1249751"/>
            <a:ext cx="5096961" cy="72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186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/>
              </a:defRPr>
            </a:lvl1pPr>
          </a:lstStyle>
          <a:p>
            <a:pPr lvl="0">
              <a:defRPr sz="1800" u="none"/>
            </a:pPr>
            <a:r>
              <a:rPr sz="8000" u="sng">
                <a:hlinkClick r:id="rId2"/>
              </a:rPr>
              <a:t>http://mobileinputtypes.com/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23" name="Screen Shot 2015-01-30 at 6.47.2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839" y="1899448"/>
            <a:ext cx="11839531" cy="48780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27" name="Screen Shot 2015-01-30 at 6.49.0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06811"/>
            <a:ext cx="13004800" cy="594900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31" name="Screen Shot 2015-01-30 at 6.49.1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41594"/>
            <a:ext cx="13004800" cy="60743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3-11 at 4.07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17" y="1126964"/>
            <a:ext cx="939346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226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2-18 at 8.47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34" y="0"/>
            <a:ext cx="1012922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076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2488" y="5249019"/>
            <a:ext cx="1183657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600" dirty="0">
                <a:solidFill>
                  <a:srgbClr val="000000"/>
                </a:solidFill>
              </a:rPr>
              <a:t>http://</a:t>
            </a:r>
            <a:r>
              <a:rPr lang="en-US" sz="1600" dirty="0" err="1">
                <a:solidFill>
                  <a:srgbClr val="000000"/>
                </a:solidFill>
              </a:rPr>
              <a:t>stackoverflow.com</a:t>
            </a:r>
            <a:r>
              <a:rPr lang="en-US" sz="1600" dirty="0">
                <a:solidFill>
                  <a:srgbClr val="000000"/>
                </a:solidFill>
              </a:rPr>
              <a:t>/questions/25945138/how-do-i-set-up-a-web-form-to-support-ios-8-credit-card-scanning-in-mobile-safar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7" name="Picture 6" descr="Screen Shot 2015-03-11 at 4.1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9" y="1734930"/>
            <a:ext cx="12427366" cy="169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086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84047">
              <a:defRPr sz="7307" b="1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7307" b="1">
                <a:solidFill>
                  <a:srgbClr val="D43A01"/>
                </a:solidFill>
              </a:rPr>
              <a:t>Not disable auto-correct when appropriate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3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6841" y="779400"/>
            <a:ext cx="5672910" cy="73486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2074" y="684900"/>
            <a:ext cx="5725598" cy="78749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4900" y="1955800"/>
            <a:ext cx="8255000" cy="58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50" name="Screen Shot 2015-01-30 at 7.03.3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6303"/>
            <a:ext cx="13004800" cy="59147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1443173" y="579956"/>
            <a:ext cx="10464800" cy="3302000"/>
          </a:xfrm>
          <a:prstGeom prst="rect">
            <a:avLst/>
          </a:prstGeom>
        </p:spPr>
        <p:txBody>
          <a:bodyPr/>
          <a:lstStyle/>
          <a:p>
            <a:pPr lvl="0" algn="l" defTabSz="457200">
              <a:defRPr sz="1800"/>
            </a:pPr>
            <a:endParaRPr sz="1200"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508049" y="4337794"/>
            <a:ext cx="11988702" cy="1821706"/>
          </a:xfrm>
          <a:prstGeom prst="rect">
            <a:avLst/>
          </a:prstGeom>
        </p:spPr>
        <p:txBody>
          <a:bodyPr/>
          <a:lstStyle/>
          <a:p>
            <a:pPr lvl="0" algn="l" defTabSz="269747">
              <a:defRPr sz="1800"/>
            </a:pPr>
            <a:r>
              <a:rPr sz="4130">
                <a:latin typeface="bt_mono-Regular"/>
                <a:ea typeface="bt_mono-Regular"/>
                <a:cs typeface="bt_mono-Regular"/>
                <a:sym typeface="bt_mono-Regular"/>
              </a:rPr>
              <a:t>&lt;input type="text" </a:t>
            </a:r>
            <a:r>
              <a:rPr sz="4130" b="1">
                <a:latin typeface="bt_mono-Regular"/>
                <a:ea typeface="bt_mono-Regular"/>
                <a:cs typeface="bt_mono-Regular"/>
                <a:sym typeface="bt_mono-Regular"/>
              </a:rPr>
              <a:t>autocorrect="off"</a:t>
            </a:r>
            <a:r>
              <a:rPr sz="4130">
                <a:latin typeface="bt_mono-Regular"/>
                <a:ea typeface="bt_mono-Regular"/>
                <a:cs typeface="bt_mono-Regular"/>
                <a:sym typeface="bt_mono-Regular"/>
              </a:rPr>
              <a:t> /&gt;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400"/>
            <a:ext cx="13004800" cy="841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967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/>
            </a:pPr>
            <a:r>
              <a:rPr sz="8000"/>
              <a:t>I Have a Dog</a:t>
            </a:r>
          </a:p>
        </p:txBody>
      </p:sp>
    </p:spTree>
    <p:extLst>
      <p:ext uri="{BB962C8B-B14F-4D97-AF65-F5344CB8AC3E}">
        <p14:creationId xmlns:p14="http://schemas.microsoft.com/office/powerpoint/2010/main" val="11475742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/>
            </a:pPr>
            <a:r>
              <a:rPr sz="8000"/>
              <a:t>Who is Blind…BUT </a:t>
            </a:r>
          </a:p>
        </p:txBody>
      </p:sp>
    </p:spTree>
    <p:extLst>
      <p:ext uri="{BB962C8B-B14F-4D97-AF65-F5344CB8AC3E}">
        <p14:creationId xmlns:p14="http://schemas.microsoft.com/office/powerpoint/2010/main" val="13838377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2-18 at 8.48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076" y="0"/>
            <a:ext cx="978972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808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/>
            </a:pPr>
            <a:r>
              <a:rPr sz="8000"/>
              <a:t>Thinks he can see?!?!</a:t>
            </a:r>
          </a:p>
        </p:txBody>
      </p:sp>
    </p:spTree>
    <p:extLst>
      <p:ext uri="{BB962C8B-B14F-4D97-AF65-F5344CB8AC3E}">
        <p14:creationId xmlns:p14="http://schemas.microsoft.com/office/powerpoint/2010/main" val="19926283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enji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1691" y="1043979"/>
            <a:ext cx="8128001" cy="6096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3057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952500" y="3292407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537463">
              <a:defRPr sz="1800"/>
            </a:pPr>
            <a:r>
              <a:rPr sz="7360" dirty="0">
                <a:latin typeface="bt_mono-Regular"/>
                <a:ea typeface="bt_mono-Regular"/>
                <a:cs typeface="bt_mono-Regular"/>
                <a:sym typeface="bt_mono-Regular"/>
              </a:rPr>
              <a:t>People always want to pet him..</a:t>
            </a:r>
          </a:p>
          <a:p>
            <a:pPr lvl="0" defTabSz="537463">
              <a:defRPr sz="1800"/>
            </a:pPr>
            <a:r>
              <a:rPr sz="7360" dirty="0">
                <a:latin typeface="bt_mono-Regular"/>
                <a:ea typeface="bt_mono-Regular"/>
                <a:cs typeface="bt_mono-Regular"/>
                <a:sym typeface="bt_mono-Regular"/>
              </a:rPr>
              <a:t>especially kids!!!</a:t>
            </a:r>
          </a:p>
        </p:txBody>
      </p:sp>
    </p:spTree>
    <p:extLst>
      <p:ext uri="{BB962C8B-B14F-4D97-AF65-F5344CB8AC3E}">
        <p14:creationId xmlns:p14="http://schemas.microsoft.com/office/powerpoint/2010/main" val="42421615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952500" y="3965898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7760"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/>
            </a:pPr>
            <a:r>
              <a:rPr sz="7760" dirty="0"/>
              <a:t>I wrote an application that…. </a:t>
            </a:r>
          </a:p>
        </p:txBody>
      </p:sp>
    </p:spTree>
    <p:extLst>
      <p:ext uri="{BB962C8B-B14F-4D97-AF65-F5344CB8AC3E}">
        <p14:creationId xmlns:p14="http://schemas.microsoft.com/office/powerpoint/2010/main" val="9391934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952500" y="3157709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/>
            </a:pPr>
            <a:r>
              <a:rPr sz="7360" dirty="0"/>
              <a:t>charges people when they want to pet him</a:t>
            </a:r>
          </a:p>
        </p:txBody>
      </p:sp>
    </p:spTree>
    <p:extLst>
      <p:ext uri="{BB962C8B-B14F-4D97-AF65-F5344CB8AC3E}">
        <p14:creationId xmlns:p14="http://schemas.microsoft.com/office/powerpoint/2010/main" val="7957253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952500" y="4216052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/>
            </a:pPr>
            <a:r>
              <a:rPr sz="8000" dirty="0"/>
              <a:t>I know what you are thinking </a:t>
            </a:r>
          </a:p>
        </p:txBody>
      </p:sp>
    </p:spTree>
    <p:extLst>
      <p:ext uri="{BB962C8B-B14F-4D97-AF65-F5344CB8AC3E}">
        <p14:creationId xmlns:p14="http://schemas.microsoft.com/office/powerpoint/2010/main" val="33134916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952500" y="309998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/>
            </a:pPr>
            <a:r>
              <a:rPr sz="8000" dirty="0"/>
              <a:t>I’m an a**hole</a:t>
            </a:r>
          </a:p>
        </p:txBody>
      </p:sp>
    </p:spTree>
    <p:extLst>
      <p:ext uri="{BB962C8B-B14F-4D97-AF65-F5344CB8AC3E}">
        <p14:creationId xmlns:p14="http://schemas.microsoft.com/office/powerpoint/2010/main" val="12818157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952500" y="3811957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360"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/>
            </a:pPr>
            <a:r>
              <a:rPr sz="7360" dirty="0"/>
              <a:t>I’m actually trying to raise money for his eye surgery</a:t>
            </a:r>
          </a:p>
        </p:txBody>
      </p:sp>
    </p:spTree>
    <p:extLst>
      <p:ext uri="{BB962C8B-B14F-4D97-AF65-F5344CB8AC3E}">
        <p14:creationId xmlns:p14="http://schemas.microsoft.com/office/powerpoint/2010/main" val="40744298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952500" y="3715745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/>
            </a:pPr>
            <a:r>
              <a:rPr sz="8000" dirty="0"/>
              <a:t>I promise!!!</a:t>
            </a:r>
          </a:p>
        </p:txBody>
      </p:sp>
    </p:spTree>
    <p:extLst>
      <p:ext uri="{BB962C8B-B14F-4D97-AF65-F5344CB8AC3E}">
        <p14:creationId xmlns:p14="http://schemas.microsoft.com/office/powerpoint/2010/main" val="34917344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>
                <a:solidFill>
                  <a:srgbClr val="FF2600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360" dirty="0" smtClean="0">
                <a:solidFill>
                  <a:srgbClr val="FF2600"/>
                </a:solidFill>
              </a:rPr>
              <a:t>Making Payments Fun</a:t>
            </a:r>
            <a:endParaRPr sz="7360" dirty="0">
              <a:solidFill>
                <a:srgbClr val="FF2600"/>
              </a:solidFill>
            </a:endParaRP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55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creen Shot 2014-10-16 at 6.22.24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5131" y="661289"/>
            <a:ext cx="6754538" cy="84310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2309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57" name="Screen Shot 2015-01-30 at 1.36.02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98610"/>
            <a:ext cx="13004800" cy="62119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61" name="Screen Shot 2015-01-30 at 5.49.55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85" y="1400810"/>
            <a:ext cx="12881630" cy="57924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65" name="Screen Shot 2015-01-30 at 1.32.2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4615" y="1916931"/>
            <a:ext cx="8737601" cy="48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pic>
        <p:nvPicPr>
          <p:cNvPr id="169" name="Screen Shot 2015-01-30 at 1.32.57 PM.png"/>
          <p:cNvPicPr/>
          <p:nvPr/>
        </p:nvPicPr>
        <p:blipFill>
          <a:blip r:embed="rId3">
            <a:extLst/>
          </a:blip>
          <a:srcRect t="7556"/>
          <a:stretch>
            <a:fillRect/>
          </a:stretch>
        </p:blipFill>
        <p:spPr>
          <a:xfrm>
            <a:off x="0" y="1708175"/>
            <a:ext cx="13004800" cy="581992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73" name="Screen Shot 2015-01-30 at 1.30.31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325" y="1890582"/>
            <a:ext cx="13004801" cy="38029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3" name="Picture 2" descr="Screen Shot 2015-01-31 at 7.36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469"/>
            <a:ext cx="13004800" cy="61395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81" name="Screen Shot 2015-01-30 at 12.35.26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437890"/>
            <a:ext cx="13004801" cy="520192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pic>
        <p:nvPicPr>
          <p:cNvPr id="177" name="Screen Shot 2015-01-30 at 12.35.55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578" y="1310234"/>
            <a:ext cx="13004801" cy="605819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90" name="Screen Shot 2015-01-30 at 12.32.23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28464"/>
            <a:ext cx="13004801" cy="52287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94" name="Screen Shot 2015-01-30 at 12.34.11 PM.png"/>
          <p:cNvPicPr/>
          <p:nvPr/>
        </p:nvPicPr>
        <p:blipFill>
          <a:blip r:embed="rId3">
            <a:extLst/>
          </a:blip>
          <a:srcRect t="6370"/>
          <a:stretch>
            <a:fillRect/>
          </a:stretch>
        </p:blipFill>
        <p:spPr>
          <a:xfrm>
            <a:off x="80775" y="796144"/>
            <a:ext cx="13004801" cy="592341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 b="1">
                <a:solidFill>
                  <a:srgbClr val="C82506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0000" b="1">
                <a:solidFill>
                  <a:srgbClr val="C82506"/>
                </a:solidFill>
              </a:rPr>
              <a:t>Add a Captcha</a:t>
            </a:r>
          </a:p>
        </p:txBody>
      </p:sp>
    </p:spTree>
    <p:extLst>
      <p:ext uri="{BB962C8B-B14F-4D97-AF65-F5344CB8AC3E}">
        <p14:creationId xmlns:p14="http://schemas.microsoft.com/office/powerpoint/2010/main" val="38245809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98" name="Screen Shot 2015-01-30 at 12.28.4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859" y="1524342"/>
            <a:ext cx="13004801" cy="62068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202" name="Screen Shot 2015-01-30 at 12.31.00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543302"/>
            <a:ext cx="13004801" cy="58398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206" name="Screen Shot 2015-01-30 at 10.36.04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03" y="2344616"/>
            <a:ext cx="13004801" cy="38317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pic>
        <p:nvPicPr>
          <p:cNvPr id="210" name="Screen Shot 2015-01-30 at 10.37.12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149" y="1506939"/>
            <a:ext cx="13004801" cy="593882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endParaRPr dirty="0"/>
          </a:p>
        </p:txBody>
      </p:sp>
      <p:pic>
        <p:nvPicPr>
          <p:cNvPr id="214" name="Screen Shot 2015-01-30 at 10.05.31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949" y="2132397"/>
            <a:ext cx="12396009" cy="36664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pic>
        <p:nvPicPr>
          <p:cNvPr id="218" name="Screen Shot 2015-01-30 at 10.07.01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73858"/>
            <a:ext cx="13004800" cy="583103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222" name="Screen Shot 2015-01-30 at 10.00.09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563790"/>
            <a:ext cx="13004801" cy="66260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25" name="Shape 2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pic>
        <p:nvPicPr>
          <p:cNvPr id="226" name="Screen Shot 2015-01-30 at 9.57.30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650" y="1277386"/>
            <a:ext cx="12667500" cy="591644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1-31 at 1.20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1" y="0"/>
            <a:ext cx="1210831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469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1-31 at 1.21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397"/>
            <a:ext cx="13004800" cy="912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763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/>
            </a:pPr>
            <a:r>
              <a:rPr sz="5000"/>
              <a:t>Captcha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/>
            </a:pPr>
            <a:r>
              <a:rPr sz="3200"/>
              <a:t>Completely Automated Public Turing Test To Tell Computers and Humans Apart</a:t>
            </a:r>
          </a:p>
        </p:txBody>
      </p:sp>
    </p:spTree>
    <p:extLst>
      <p:ext uri="{BB962C8B-B14F-4D97-AF65-F5344CB8AC3E}">
        <p14:creationId xmlns:p14="http://schemas.microsoft.com/office/powerpoint/2010/main" val="28978806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230" name="Screen Shot 2015-01-30 at 10.30.46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15" y="1834705"/>
            <a:ext cx="13004801" cy="457669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pic>
        <p:nvPicPr>
          <p:cNvPr id="234" name="Screen Shot 2015-01-30 at 10.33.06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52500"/>
            <a:ext cx="13004801" cy="584981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238" name="Screen Shot 2015-01-30 at 10.26.06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467" y="1692344"/>
            <a:ext cx="13004801" cy="526609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242" name="Screen Shot 2015-01-30 at 10.28.17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623648"/>
            <a:ext cx="13004800" cy="58804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jzwoo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pPr lvl="0">
              <a:defRPr sz="1800"/>
            </a:pPr>
            <a:r>
              <a:rPr sz="5000">
                <a:latin typeface="bt_mono-Regular"/>
                <a:ea typeface="bt_mono-Regular"/>
                <a:cs typeface="bt_mono-Regular"/>
                <a:sym typeface="bt_mono-Regular"/>
              </a:rPr>
              <a:t>A Credit Card Form walks </a:t>
            </a:r>
          </a:p>
          <a:p>
            <a:pPr lvl="0">
              <a:defRPr sz="1800"/>
            </a:pPr>
            <a:r>
              <a:rPr sz="5000">
                <a:latin typeface="bt_mono-Regular"/>
                <a:ea typeface="bt_mono-Regular"/>
                <a:cs typeface="bt_mono-Regular"/>
                <a:sym typeface="bt_mono-Regular"/>
              </a:rPr>
              <a:t>into a bar……</a:t>
            </a:r>
          </a:p>
        </p:txBody>
      </p:sp>
    </p:spTree>
    <p:extLst>
      <p:ext uri="{BB962C8B-B14F-4D97-AF65-F5344CB8AC3E}">
        <p14:creationId xmlns:p14="http://schemas.microsoft.com/office/powerpoint/2010/main" val="40638072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xfrm>
            <a:off x="-73796" y="319324"/>
            <a:ext cx="13152393" cy="7843293"/>
          </a:xfrm>
          <a:prstGeom prst="rect">
            <a:avLst/>
          </a:prstGeom>
        </p:spPr>
        <p:txBody>
          <a:bodyPr/>
          <a:lstStyle/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the bartender says, </a:t>
            </a:r>
          </a:p>
          <a:p>
            <a:pPr lvl="0" defTabSz="297941">
              <a:defRPr sz="1800"/>
            </a:pPr>
            <a:endParaRPr sz="4743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“You are new to this joint aren’t you?” </a:t>
            </a:r>
          </a:p>
          <a:p>
            <a:pPr lvl="0" defTabSz="297941">
              <a:defRPr sz="1800"/>
            </a:pPr>
            <a:endParaRPr sz="4743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The credit card form </a:t>
            </a: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looks at him and says</a:t>
            </a: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 </a:t>
            </a: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“Yeah, I just…… </a:t>
            </a:r>
          </a:p>
          <a:p>
            <a:pPr lvl="0" defTabSz="297941">
              <a:defRPr sz="1800"/>
            </a:pPr>
            <a:endParaRPr sz="4539">
              <a:latin typeface="bt_mono-Regular"/>
              <a:ea typeface="bt_mono-Regular"/>
              <a:cs typeface="bt_mono-Regular"/>
              <a:sym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46009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 b="1"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/>
            </a:pPr>
            <a:r>
              <a:rPr sz="10000" b="1"/>
              <a:t>“discovered” it</a:t>
            </a:r>
          </a:p>
        </p:txBody>
      </p:sp>
    </p:spTree>
    <p:extLst>
      <p:ext uri="{BB962C8B-B14F-4D97-AF65-F5344CB8AC3E}">
        <p14:creationId xmlns:p14="http://schemas.microsoft.com/office/powerpoint/2010/main" val="16669091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3333868" y="1016069"/>
            <a:ext cx="10464800" cy="2873459"/>
          </a:xfrm>
          <a:prstGeom prst="rect">
            <a:avLst/>
          </a:prstGeom>
        </p:spPr>
        <p:txBody>
          <a:bodyPr/>
          <a:lstStyle>
            <a:lvl1pPr>
              <a:defRPr b="1"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/>
            </a:pPr>
            <a:r>
              <a:rPr sz="8000" b="1" dirty="0"/>
              <a:t>Justin Woo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366861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 defTabSz="560831">
              <a:defRPr sz="1800"/>
            </a:pPr>
            <a:r>
              <a:rPr sz="4032" dirty="0">
                <a:latin typeface="bt_mono-Regular"/>
                <a:ea typeface="bt_mono-Regular"/>
                <a:cs typeface="bt_mono-Regular"/>
                <a:sym typeface="bt_mono-Regular"/>
              </a:rPr>
              <a:t>[Developer Advocate]</a:t>
            </a:r>
          </a:p>
          <a:p>
            <a:pPr lvl="0" defTabSz="560831">
              <a:defRPr sz="1800"/>
            </a:pPr>
            <a:r>
              <a:rPr sz="4032" b="1" dirty="0">
                <a:latin typeface="bt_mono-Regular"/>
                <a:ea typeface="bt_mono-Regular"/>
                <a:cs typeface="bt_mono-Regular"/>
                <a:sym typeface="bt_mono-Regular"/>
              </a:rPr>
              <a:t>Venmo + Braintree + </a:t>
            </a:r>
            <a:r>
              <a:rPr sz="4032" b="1" dirty="0" smtClean="0">
                <a:latin typeface="bt_mono-Regular"/>
                <a:ea typeface="bt_mono-Regular"/>
                <a:cs typeface="bt_mono-Regular"/>
                <a:sym typeface="bt_mono-Regular"/>
              </a:rPr>
              <a:t>PayPal</a:t>
            </a:r>
            <a:endParaRPr lang="en-US" sz="4032" b="1" dirty="0" smtClean="0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560831">
              <a:defRPr sz="1800"/>
            </a:pPr>
            <a:r>
              <a:rPr lang="en-US" sz="4032" dirty="0" err="1">
                <a:latin typeface="bt_mono-Regular"/>
                <a:ea typeface="bt_mono-Regular"/>
                <a:cs typeface="bt_mono-Regular"/>
                <a:sym typeface="bt_mono-Regular"/>
              </a:rPr>
              <a:t>ppd.io</a:t>
            </a:r>
            <a:r>
              <a:rPr lang="en-US" sz="4032" dirty="0">
                <a:latin typeface="bt_mono-Regular"/>
                <a:ea typeface="bt_mono-Regular"/>
                <a:cs typeface="bt_mono-Regular"/>
                <a:sym typeface="bt_mono-Regular"/>
              </a:rPr>
              <a:t>/</a:t>
            </a:r>
            <a:r>
              <a:rPr lang="en-US" sz="4032" dirty="0" err="1">
                <a:latin typeface="bt_mono-Regular"/>
                <a:ea typeface="bt_mono-Regular"/>
                <a:cs typeface="bt_mono-Regular"/>
                <a:sym typeface="bt_mono-Regular"/>
              </a:rPr>
              <a:t>dn</a:t>
            </a:r>
            <a:r>
              <a:rPr sz="4032" dirty="0" smtClean="0">
                <a:latin typeface="bt_mono-Regular"/>
                <a:ea typeface="bt_mono-Regular"/>
                <a:cs typeface="bt_mono-Regular"/>
                <a:sym typeface="bt_mono-Regular"/>
              </a:rPr>
              <a:t> </a:t>
            </a:r>
            <a:endParaRPr sz="4032" dirty="0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560831">
              <a:defRPr sz="1800"/>
            </a:pPr>
            <a:endParaRPr sz="4032" dirty="0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560831">
              <a:defRPr sz="1800"/>
            </a:pPr>
            <a:r>
              <a:rPr sz="4032" u="sng" dirty="0">
                <a:latin typeface="bt_mono-Regular"/>
                <a:ea typeface="bt_mono-Regular"/>
                <a:cs typeface="bt_mono-Regular"/>
                <a:sym typeface="bt_mono-Regular"/>
                <a:hlinkClick r:id="rId2"/>
              </a:rPr>
              <a:t>juwoo@</a:t>
            </a:r>
            <a:r>
              <a:rPr sz="4032" u="sng" dirty="0" smtClean="0">
                <a:latin typeface="bt_mono-Regular"/>
                <a:ea typeface="bt_mono-Regular"/>
                <a:cs typeface="bt_mono-Regular"/>
                <a:sym typeface="bt_mono-Regular"/>
                <a:hlinkClick r:id="rId2"/>
              </a:rPr>
              <a:t>paypal.com</a:t>
            </a:r>
            <a:endParaRPr lang="en-US" sz="4032" u="sng" dirty="0" smtClean="0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560831">
              <a:defRPr sz="1800"/>
            </a:pPr>
            <a:r>
              <a:rPr lang="en-US" sz="4032" dirty="0" smtClean="0">
                <a:latin typeface="bt_mono-Regular"/>
                <a:ea typeface="bt_mono-Regular"/>
                <a:cs typeface="bt_mono-Regular"/>
                <a:sym typeface="bt_mono-Regular"/>
              </a:rPr>
              <a:t>@</a:t>
            </a:r>
            <a:r>
              <a:rPr lang="en-US" sz="4032" dirty="0" err="1" smtClean="0">
                <a:latin typeface="bt_mono-Regular"/>
                <a:ea typeface="bt_mono-Regular"/>
                <a:cs typeface="bt_mono-Regular"/>
                <a:sym typeface="bt_mono-Regular"/>
              </a:rPr>
              <a:t>jzwoo</a:t>
            </a:r>
            <a:endParaRPr sz="4032" dirty="0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560831">
              <a:defRPr sz="1800"/>
            </a:pPr>
            <a:endParaRPr sz="4032" dirty="0">
              <a:latin typeface="bt_mono-Regular"/>
              <a:ea typeface="bt_mono-Regular"/>
              <a:cs typeface="bt_mono-Regular"/>
              <a:sym typeface="bt_mono-Regular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3" name="Picture 2" descr="5457529718_d7fd90e7cf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7" y="276843"/>
            <a:ext cx="3411596" cy="454879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3100" y="2655148"/>
            <a:ext cx="6374986" cy="47901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75799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asted-image.png"/>
          <p:cNvPicPr/>
          <p:nvPr/>
        </p:nvPicPr>
        <p:blipFill>
          <a:blip r:embed="rId2">
            <a:extLst/>
          </a:blip>
          <a:srcRect t="60903" b="1965"/>
          <a:stretch>
            <a:fillRect/>
          </a:stretch>
        </p:blipFill>
        <p:spPr>
          <a:xfrm>
            <a:off x="1884560" y="1996082"/>
            <a:ext cx="9235686" cy="550739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2342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asted-image.png"/>
          <p:cNvPicPr/>
          <p:nvPr/>
        </p:nvPicPr>
        <p:blipFill>
          <a:blip r:embed="rId2">
            <a:extLst/>
          </a:blip>
          <a:srcRect t="15257"/>
          <a:stretch>
            <a:fillRect/>
          </a:stretch>
        </p:blipFill>
        <p:spPr>
          <a:xfrm>
            <a:off x="2993628" y="2670125"/>
            <a:ext cx="6771370" cy="59792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27082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asted-image.png"/>
          <p:cNvPicPr/>
          <p:nvPr/>
        </p:nvPicPr>
        <p:blipFill>
          <a:blip r:embed="rId2">
            <a:extLst/>
          </a:blip>
          <a:srcRect t="49573" b="6330"/>
          <a:stretch>
            <a:fillRect/>
          </a:stretch>
        </p:blipFill>
        <p:spPr>
          <a:xfrm>
            <a:off x="2709174" y="749498"/>
            <a:ext cx="6927014" cy="84847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69933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360">
                <a:solidFill>
                  <a:srgbClr val="FF2600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360" dirty="0" smtClean="0">
                <a:solidFill>
                  <a:srgbClr val="FF2600"/>
                </a:solidFill>
              </a:rPr>
              <a:t>Making Payments Fun</a:t>
            </a:r>
            <a:endParaRPr sz="7360" dirty="0">
              <a:solidFill>
                <a:srgbClr val="FF2600"/>
              </a:solidFill>
            </a:endParaRP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443413" y="9234488"/>
            <a:ext cx="4117975" cy="519112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jzwoo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asted-image.png"/>
          <p:cNvPicPr/>
          <p:nvPr/>
        </p:nvPicPr>
        <p:blipFill>
          <a:blip r:embed="rId2">
            <a:extLst/>
          </a:blip>
          <a:srcRect t="15120" b="6157"/>
          <a:stretch>
            <a:fillRect/>
          </a:stretch>
        </p:blipFill>
        <p:spPr>
          <a:xfrm>
            <a:off x="1734200" y="1874254"/>
            <a:ext cx="9779001" cy="53887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73216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1270000" y="2441922"/>
            <a:ext cx="10464800" cy="3659287"/>
          </a:xfrm>
          <a:prstGeom prst="rect">
            <a:avLst/>
          </a:prstGeom>
        </p:spPr>
        <p:txBody>
          <a:bodyPr/>
          <a:lstStyle>
            <a:lvl1pPr defTabSz="473201">
              <a:defRPr sz="8100" b="1">
                <a:solidFill>
                  <a:srgbClr val="C82506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100" b="1">
                <a:solidFill>
                  <a:srgbClr val="C82506"/>
                </a:solidFill>
              </a:rPr>
              <a:t>Ask users to register…</a:t>
            </a:r>
          </a:p>
        </p:txBody>
      </p:sp>
    </p:spTree>
    <p:extLst>
      <p:ext uri="{BB962C8B-B14F-4D97-AF65-F5344CB8AC3E}">
        <p14:creationId xmlns:p14="http://schemas.microsoft.com/office/powerpoint/2010/main" val="29676954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1270000" y="2441922"/>
            <a:ext cx="10464800" cy="365928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473201">
              <a:defRPr sz="1800"/>
            </a:pPr>
            <a:r>
              <a:rPr sz="8100" b="1">
                <a:solidFill>
                  <a:srgbClr val="C82506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Ask users to register..</a:t>
            </a:r>
          </a:p>
          <a:p>
            <a:pPr lvl="0" defTabSz="473201">
              <a:defRPr sz="1800"/>
            </a:pPr>
            <a:r>
              <a:rPr sz="8100" b="1">
                <a:solidFill>
                  <a:srgbClr val="C82506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before purchasing</a:t>
            </a:r>
          </a:p>
        </p:txBody>
      </p:sp>
    </p:spTree>
    <p:extLst>
      <p:ext uri="{BB962C8B-B14F-4D97-AF65-F5344CB8AC3E}">
        <p14:creationId xmlns:p14="http://schemas.microsoft.com/office/powerpoint/2010/main" val="19862021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creen Shot 2014-10-14 at 3.55.45 PM.png"/>
          <p:cNvPicPr/>
          <p:nvPr/>
        </p:nvPicPr>
        <p:blipFill>
          <a:blip r:embed="rId2">
            <a:extLst/>
          </a:blip>
          <a:srcRect l="4088" r="4088"/>
          <a:stretch>
            <a:fillRect/>
          </a:stretch>
        </p:blipFill>
        <p:spPr>
          <a:xfrm>
            <a:off x="1962150" y="1524000"/>
            <a:ext cx="9779000" cy="5918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197219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creen Shot 2014-10-14 at 3.56.15 PM.png"/>
          <p:cNvPicPr/>
          <p:nvPr/>
        </p:nvPicPr>
        <p:blipFill>
          <a:blip r:embed="rId2">
            <a:extLst/>
          </a:blip>
          <a:srcRect l="6152" r="10705"/>
          <a:stretch>
            <a:fillRect/>
          </a:stretch>
        </p:blipFill>
        <p:spPr>
          <a:xfrm>
            <a:off x="1225550" y="1727200"/>
            <a:ext cx="11823899" cy="5918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991909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creen Shot 2014-10-14 at 4.00.5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340" y="1137120"/>
            <a:ext cx="11106086" cy="65483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6493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creen Shot 2014-10-14 at 3.53.21 PM.png"/>
          <p:cNvPicPr/>
          <p:nvPr/>
        </p:nvPicPr>
        <p:blipFill>
          <a:blip r:embed="rId2">
            <a:extLst/>
          </a:blip>
          <a:srcRect t="35" b="35"/>
          <a:stretch>
            <a:fillRect/>
          </a:stretch>
        </p:blipFill>
        <p:spPr>
          <a:xfrm>
            <a:off x="518688" y="908211"/>
            <a:ext cx="12246155" cy="7411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42876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0"/>
            <a:ext cx="5494986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820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 Shot 2014-10-14 at 4.02.43 PM.png"/>
          <p:cNvPicPr/>
          <p:nvPr/>
        </p:nvPicPr>
        <p:blipFill>
          <a:blip r:embed="rId2">
            <a:extLst/>
          </a:blip>
          <a:srcRect t="1305" b="1305"/>
          <a:stretch>
            <a:fillRect/>
          </a:stretch>
        </p:blipFill>
        <p:spPr>
          <a:xfrm>
            <a:off x="747621" y="1562099"/>
            <a:ext cx="10549029" cy="63842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7253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1-31 at 8.12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020472"/>
            <a:ext cx="10618756" cy="559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265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 dirty="0">
                <a:latin typeface="bt_mono-Regular"/>
                <a:ea typeface="bt_mono-Regular"/>
                <a:cs typeface="bt_mono-Regular"/>
                <a:sym typeface="bt_mono-Regular"/>
              </a:rPr>
              <a:t>A Credit Card Form walks </a:t>
            </a:r>
          </a:p>
          <a:p>
            <a:pPr lvl="0">
              <a:defRPr sz="1800"/>
            </a:pPr>
            <a:r>
              <a:rPr sz="5000" dirty="0">
                <a:latin typeface="bt_mono-Regular"/>
                <a:ea typeface="bt_mono-Regular"/>
                <a:cs typeface="bt_mono-Regular"/>
                <a:sym typeface="bt_mono-Regular"/>
              </a:rPr>
              <a:t>into a bar……</a:t>
            </a:r>
          </a:p>
        </p:txBody>
      </p:sp>
      <p:sp>
        <p:nvSpPr>
          <p:cNvPr id="42" name="Shape 42"/>
          <p:cNvSpPr/>
          <p:nvPr/>
        </p:nvSpPr>
        <p:spPr>
          <a:xfrm>
            <a:off x="2951400" y="5921678"/>
            <a:ext cx="652272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/>
          </a:bodyPr>
          <a:lstStyle/>
          <a:p>
            <a:pPr lvl="0">
              <a:defRPr sz="1800"/>
            </a:pPr>
            <a:endParaRPr sz="3000" b="1" dirty="0"/>
          </a:p>
        </p:txBody>
      </p:sp>
      <p:sp>
        <p:nvSpPr>
          <p:cNvPr id="4" name="Shape 39"/>
          <p:cNvSpPr txBox="1">
            <a:spLocks/>
          </p:cNvSpPr>
          <p:nvPr/>
        </p:nvSpPr>
        <p:spPr>
          <a:xfrm>
            <a:off x="1270000" y="4270678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lIns="0" tIns="0" rIns="0" bIns="0" anchor="ctr">
            <a:normAutofit/>
          </a:bodyPr>
          <a:lstStyle>
            <a:lvl1pPr algn="ctr" defTabSz="537463">
              <a:defRPr sz="7360">
                <a:solidFill>
                  <a:srgbClr val="FF2600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5400" strike="sngStrike" dirty="0" smtClean="0"/>
              <a:t>Making Payments Fun</a:t>
            </a:r>
            <a:endParaRPr lang="en-US" sz="5400" strike="sngStrike" dirty="0"/>
          </a:p>
        </p:txBody>
      </p:sp>
    </p:spTree>
    <p:extLst>
      <p:ext uri="{BB962C8B-B14F-4D97-AF65-F5344CB8AC3E}">
        <p14:creationId xmlns:p14="http://schemas.microsoft.com/office/powerpoint/2010/main" val="15340774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 Shot 2014-10-14 at 3.35.04 PM.png"/>
          <p:cNvPicPr/>
          <p:nvPr/>
        </p:nvPicPr>
        <p:blipFill>
          <a:blip r:embed="rId2">
            <a:extLst/>
          </a:blip>
          <a:srcRect l="5626" r="5626"/>
          <a:stretch>
            <a:fillRect/>
          </a:stretch>
        </p:blipFill>
        <p:spPr>
          <a:xfrm>
            <a:off x="1612900" y="1917700"/>
            <a:ext cx="9779000" cy="5918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31807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creen Shot 2014-10-14 at 3.35.04 PM.png"/>
          <p:cNvPicPr/>
          <p:nvPr/>
        </p:nvPicPr>
        <p:blipFill>
          <a:blip r:embed="rId2">
            <a:alphaModFix amt="14873"/>
            <a:extLst/>
          </a:blip>
          <a:srcRect l="5626" r="5626"/>
          <a:stretch>
            <a:fillRect/>
          </a:stretch>
        </p:blipFill>
        <p:spPr>
          <a:xfrm>
            <a:off x="1612900" y="1917700"/>
            <a:ext cx="9779000" cy="591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 Shot 2014-10-14 at 3.35.04 PM.png"/>
          <p:cNvPicPr/>
          <p:nvPr/>
        </p:nvPicPr>
        <p:blipFill>
          <a:blip r:embed="rId2">
            <a:extLst/>
          </a:blip>
          <a:srcRect l="5626" t="25536" r="51615" b="27339"/>
          <a:stretch>
            <a:fillRect/>
          </a:stretch>
        </p:blipFill>
        <p:spPr>
          <a:xfrm>
            <a:off x="1612900" y="3429000"/>
            <a:ext cx="4711452" cy="27888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539971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 Shot 2014-10-14 at 4.04.54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385" y="1208272"/>
            <a:ext cx="9946295" cy="63947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27151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 Shot 2014-10-16 at 1.06.4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557" y="1914612"/>
            <a:ext cx="10173686" cy="50779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52642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57200">
              <a:defRPr sz="8700" b="1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8700" b="1" dirty="0" smtClean="0">
                <a:solidFill>
                  <a:srgbClr val="D43A01"/>
                </a:solidFill>
              </a:rPr>
              <a:t>Forcing users to download Native app</a:t>
            </a:r>
            <a:endParaRPr sz="8700" b="1" dirty="0">
              <a:solidFill>
                <a:srgbClr val="D43A01"/>
              </a:solidFill>
            </a:endParaRP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imag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57" y="0"/>
            <a:ext cx="5494986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84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imag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68" y="0"/>
            <a:ext cx="5494986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304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1-31 at 10.18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205" y="451985"/>
            <a:ext cx="6540117" cy="85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905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pPr lvl="0">
              <a:defRPr sz="1800"/>
            </a:pPr>
            <a:r>
              <a:rPr sz="5000">
                <a:latin typeface="bt_mono-Regular"/>
                <a:ea typeface="bt_mono-Regular"/>
                <a:cs typeface="bt_mono-Regular"/>
                <a:sym typeface="bt_mono-Regular"/>
              </a:rPr>
              <a:t>A Credit Card Form walks </a:t>
            </a:r>
          </a:p>
          <a:p>
            <a:pPr lvl="0">
              <a:defRPr sz="1800"/>
            </a:pPr>
            <a:r>
              <a:rPr sz="5000">
                <a:latin typeface="bt_mono-Regular"/>
                <a:ea typeface="bt_mono-Regular"/>
                <a:cs typeface="bt_mono-Regular"/>
                <a:sym typeface="bt_mono-Regular"/>
              </a:rPr>
              <a:t>into a bar……</a:t>
            </a:r>
          </a:p>
        </p:txBody>
      </p:sp>
    </p:spTree>
    <p:extLst>
      <p:ext uri="{BB962C8B-B14F-4D97-AF65-F5344CB8AC3E}">
        <p14:creationId xmlns:p14="http://schemas.microsoft.com/office/powerpoint/2010/main" val="30130283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94981" y="303014"/>
            <a:ext cx="13152393" cy="7843292"/>
          </a:xfrm>
          <a:prstGeom prst="rect">
            <a:avLst/>
          </a:prstGeom>
        </p:spPr>
        <p:txBody>
          <a:bodyPr/>
          <a:lstStyle/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the bartender says, </a:t>
            </a:r>
          </a:p>
          <a:p>
            <a:pPr lvl="0" defTabSz="297941">
              <a:defRPr sz="1800"/>
            </a:pPr>
            <a:endParaRPr sz="4743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“Why do you keep coming in here day after day ?” </a:t>
            </a:r>
          </a:p>
          <a:p>
            <a:pPr lvl="0" defTabSz="297941">
              <a:defRPr sz="1800"/>
            </a:pPr>
            <a:endParaRPr sz="4743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The credit card form looks at him miserably says</a:t>
            </a: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 </a:t>
            </a: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“I’m just looking for some ………</a:t>
            </a:r>
          </a:p>
          <a:p>
            <a:pPr lvl="0" defTabSz="297941">
              <a:defRPr sz="1800"/>
            </a:pPr>
            <a:endParaRPr sz="4539">
              <a:latin typeface="bt_mono-Regular"/>
              <a:ea typeface="bt_mono-Regular"/>
              <a:cs typeface="bt_mono-Regular"/>
              <a:sym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26653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>
                <a:latin typeface="bt_mono-Regular"/>
                <a:ea typeface="bt_mono-Regular"/>
                <a:cs typeface="bt_mono-Regular"/>
                <a:sym typeface="bt_mono-Regular"/>
              </a:rPr>
              <a:t>A Credit Card Form walks </a:t>
            </a:r>
          </a:p>
          <a:p>
            <a:pPr lvl="0">
              <a:defRPr sz="1800"/>
            </a:pPr>
            <a:r>
              <a:rPr sz="5000">
                <a:latin typeface="bt_mono-Regular"/>
                <a:ea typeface="bt_mono-Regular"/>
                <a:cs typeface="bt_mono-Regular"/>
                <a:sym typeface="bt_mono-Regular"/>
              </a:rPr>
              <a:t>into a bar……</a:t>
            </a:r>
          </a:p>
        </p:txBody>
      </p:sp>
      <p:sp>
        <p:nvSpPr>
          <p:cNvPr id="51" name="Shape 51"/>
          <p:cNvSpPr/>
          <p:nvPr/>
        </p:nvSpPr>
        <p:spPr>
          <a:xfrm>
            <a:off x="2182374" y="5526109"/>
            <a:ext cx="8890489" cy="3435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/>
          </a:bodyPr>
          <a:lstStyle/>
          <a:p>
            <a:pPr lvl="0">
              <a:defRPr sz="1800"/>
            </a:pPr>
            <a:r>
              <a:rPr sz="3000" strike="sngStrike" dirty="0"/>
              <a:t>A Talk on Credit Card Forms</a:t>
            </a:r>
          </a:p>
          <a:p>
            <a:pPr lvl="0">
              <a:defRPr sz="1800"/>
            </a:pPr>
            <a:r>
              <a:rPr sz="3000" dirty="0">
                <a:latin typeface="bt_mono-Regular"/>
                <a:cs typeface="bt_mono-Regular"/>
              </a:rPr>
              <a:t>A series of Bad Jokes </a:t>
            </a:r>
          </a:p>
          <a:p>
            <a:pPr lvl="0">
              <a:defRPr sz="1800"/>
            </a:pPr>
            <a:r>
              <a:rPr sz="3000" dirty="0">
                <a:latin typeface="bt_mono-Regular"/>
                <a:cs typeface="bt_mono-Regular"/>
              </a:rPr>
              <a:t>by</a:t>
            </a:r>
          </a:p>
          <a:p>
            <a:pPr lvl="0">
              <a:defRPr sz="1800"/>
            </a:pPr>
            <a:r>
              <a:rPr sz="3000" b="1" dirty="0">
                <a:latin typeface="bt_mono-Regular"/>
                <a:cs typeface="bt_mono-Regular"/>
              </a:rPr>
              <a:t>Justin Woo</a:t>
            </a:r>
          </a:p>
          <a:p>
            <a:pPr lvl="0">
              <a:defRPr sz="1800"/>
            </a:pPr>
            <a:r>
              <a:rPr sz="3000" b="1" dirty="0">
                <a:latin typeface="bt_mono-Regular"/>
                <a:cs typeface="bt_mono-Regular"/>
              </a:rPr>
              <a:t>Braintree Developer Advocate</a:t>
            </a:r>
          </a:p>
        </p:txBody>
      </p:sp>
    </p:spTree>
    <p:extLst>
      <p:ext uri="{BB962C8B-B14F-4D97-AF65-F5344CB8AC3E}">
        <p14:creationId xmlns:p14="http://schemas.microsoft.com/office/powerpoint/2010/main" val="18450518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 b="1"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/>
            </a:pPr>
            <a:r>
              <a:rPr sz="10000" b="1"/>
              <a:t>“validation”</a:t>
            </a:r>
          </a:p>
        </p:txBody>
      </p:sp>
    </p:spTree>
    <p:extLst>
      <p:ext uri="{BB962C8B-B14F-4D97-AF65-F5344CB8AC3E}">
        <p14:creationId xmlns:p14="http://schemas.microsoft.com/office/powerpoint/2010/main" val="35039600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>
            <a:lvl1pPr defTabSz="457200">
              <a:defRPr sz="8700" b="1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700" b="1">
                <a:solidFill>
                  <a:srgbClr val="D43A01"/>
                </a:solidFill>
              </a:rPr>
              <a:t>Don’t Autodetect Credit Card Type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039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6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5350" y="1384300"/>
            <a:ext cx="8674100" cy="65024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6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19782"/>
            <a:ext cx="13004800" cy="416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39850"/>
            <a:ext cx="13004800" cy="70739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7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450" y="215900"/>
            <a:ext cx="11542775" cy="865285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7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4000" y="0"/>
            <a:ext cx="5494987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81" name="Screen Shot 2015-01-30 at 6.24.0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9401" y="177452"/>
            <a:ext cx="6690285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14-10-15 at 7.22.56 AM.png"/>
          <p:cNvPicPr/>
          <p:nvPr/>
        </p:nvPicPr>
        <p:blipFill>
          <a:blip r:embed="rId2">
            <a:extLst/>
          </a:blip>
          <a:srcRect l="9154" r="9154"/>
          <a:stretch>
            <a:fillRect/>
          </a:stretch>
        </p:blipFill>
        <p:spPr>
          <a:xfrm>
            <a:off x="1201073" y="956127"/>
            <a:ext cx="10455176" cy="68943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72820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72" name="Screen Shot 2014-10-15 at 7.33.33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205" y="1356073"/>
            <a:ext cx="11341460" cy="51432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66733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pPr lvl="0">
              <a:defRPr sz="1800"/>
            </a:pPr>
            <a:r>
              <a:rPr sz="5000">
                <a:latin typeface="bt_mono-Regular"/>
                <a:ea typeface="bt_mono-Regular"/>
                <a:cs typeface="bt_mono-Regular"/>
                <a:sym typeface="bt_mono-Regular"/>
              </a:rPr>
              <a:t>A Credit Card Form walks </a:t>
            </a:r>
          </a:p>
          <a:p>
            <a:pPr lvl="0">
              <a:defRPr sz="1800"/>
            </a:pPr>
            <a:r>
              <a:rPr sz="5000">
                <a:latin typeface="bt_mono-Regular"/>
                <a:ea typeface="bt_mono-Regular"/>
                <a:cs typeface="bt_mono-Regular"/>
                <a:sym typeface="bt_mono-Regular"/>
              </a:rPr>
              <a:t>into a bar……</a:t>
            </a:r>
          </a:p>
        </p:txBody>
      </p:sp>
    </p:spTree>
    <p:extLst>
      <p:ext uri="{BB962C8B-B14F-4D97-AF65-F5344CB8AC3E}">
        <p14:creationId xmlns:p14="http://schemas.microsoft.com/office/powerpoint/2010/main" val="14364170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76" name="Screen Shot 2014-10-15 at 7.41.38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12" y="777553"/>
            <a:ext cx="13004801" cy="7886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24854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80" name="Screen Shot 2014-10-16 at 5.25.0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3954" y="207744"/>
            <a:ext cx="7336892" cy="8733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52182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84" name="Screen Shot 2014-10-15 at 7.45.30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6254" y="353798"/>
            <a:ext cx="10305713" cy="73506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27570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 Shot 2014-10-16 at 1.10.4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5977" y="526267"/>
            <a:ext cx="7159591" cy="71494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90337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496490" y="2044700"/>
            <a:ext cx="12011820" cy="35528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 u="sng">
                <a:hlinkClick r:id="rId2"/>
              </a:defRPr>
            </a:lvl1pPr>
          </a:lstStyle>
          <a:p>
            <a:pPr lvl="0">
              <a:defRPr sz="1800" u="none"/>
            </a:pPr>
            <a:r>
              <a:rPr sz="4800" u="sng" dirty="0">
                <a:hlinkClick r:id="rId2"/>
              </a:rPr>
              <a:t>http://</a:t>
            </a:r>
            <a:r>
              <a:rPr sz="4800" b="1" u="sng" dirty="0">
                <a:latin typeface="bt_mono-Regular"/>
                <a:cs typeface="bt_mono-Regular"/>
                <a:hlinkClick r:id="rId2"/>
              </a:rPr>
              <a:t>jquery</a:t>
            </a:r>
            <a:r>
              <a:rPr sz="4800" u="sng" dirty="0">
                <a:latin typeface="bt_mono-Regular"/>
                <a:cs typeface="bt_mono-Regular"/>
                <a:hlinkClick r:id="rId2"/>
              </a:rPr>
              <a:t>creditcard</a:t>
            </a:r>
            <a:r>
              <a:rPr sz="4800" b="1" u="sng" dirty="0">
                <a:latin typeface="bt_mono-Regular"/>
                <a:cs typeface="bt_mono-Regular"/>
                <a:hlinkClick r:id="rId2"/>
              </a:rPr>
              <a:t>validator</a:t>
            </a:r>
            <a:r>
              <a:rPr sz="4800" u="sng" dirty="0">
                <a:latin typeface="bt_mono-Regular"/>
                <a:cs typeface="bt_mono-Regular"/>
                <a:hlinkClick r:id="rId2"/>
              </a:rPr>
              <a:t>.com</a:t>
            </a:r>
            <a:r>
              <a:rPr sz="4800" u="sng" dirty="0">
                <a:hlinkClick r:id="rId2"/>
              </a:rPr>
              <a:t>/</a:t>
            </a:r>
            <a:endParaRPr sz="4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2-18 at 8.51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85" y="710332"/>
            <a:ext cx="8173746" cy="72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08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8254">
              <a:defRPr sz="8700" b="1">
                <a:solidFill>
                  <a:srgbClr val="C82506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700" b="1">
                <a:solidFill>
                  <a:srgbClr val="C82506"/>
                </a:solidFill>
              </a:rPr>
              <a:t>Not limiting the number of digits</a:t>
            </a:r>
          </a:p>
        </p:txBody>
      </p:sp>
    </p:spTree>
    <p:extLst>
      <p:ext uri="{BB962C8B-B14F-4D97-AF65-F5344CB8AC3E}">
        <p14:creationId xmlns:p14="http://schemas.microsoft.com/office/powerpoint/2010/main" val="41658887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graphicFrame>
        <p:nvGraphicFramePr>
          <p:cNvPr id="304" name="Table 304"/>
          <p:cNvGraphicFramePr/>
          <p:nvPr/>
        </p:nvGraphicFramePr>
        <p:xfrm>
          <a:off x="1270000" y="1270000"/>
          <a:ext cx="10464800" cy="72136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5232400"/>
                <a:gridCol w="5232400"/>
              </a:tblGrid>
              <a:tr h="144272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Card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Number of Digits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44272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AMEX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44272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Visa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13 or 16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44272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MasterCard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44272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Discover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7890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1-31 at 10.46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952500"/>
            <a:ext cx="105791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370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2-18 at 9.02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0" y="0"/>
            <a:ext cx="7632700" cy="94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835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270000" y="303014"/>
            <a:ext cx="10464800" cy="7843292"/>
          </a:xfrm>
          <a:prstGeom prst="rect">
            <a:avLst/>
          </a:prstGeom>
        </p:spPr>
        <p:txBody>
          <a:bodyPr/>
          <a:lstStyle/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he says to the bartender, </a:t>
            </a:r>
          </a:p>
          <a:p>
            <a:pPr lvl="0" defTabSz="297941">
              <a:defRPr sz="1800"/>
            </a:pPr>
            <a:endParaRPr sz="4743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“I’ve been having a hard time meeting people” </a:t>
            </a:r>
          </a:p>
          <a:p>
            <a:pPr lvl="0" defTabSz="297941">
              <a:defRPr sz="1800"/>
            </a:pPr>
            <a:endParaRPr sz="4743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the bartender says:</a:t>
            </a: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 </a:t>
            </a:r>
          </a:p>
          <a:p>
            <a:pPr lvl="0" defTabSz="297941">
              <a:defRPr sz="1800"/>
            </a:pPr>
            <a:r>
              <a:rPr sz="4743">
                <a:latin typeface="bt_mono-Regular"/>
                <a:ea typeface="bt_mono-Regular"/>
                <a:cs typeface="bt_mono-Regular"/>
                <a:sym typeface="bt_mono-Regular"/>
              </a:rPr>
              <a:t>“Wait, aren’t you supposed to be good at generating…”</a:t>
            </a:r>
          </a:p>
          <a:p>
            <a:pPr lvl="0" defTabSz="297941">
              <a:defRPr sz="1800"/>
            </a:pPr>
            <a:endParaRPr sz="4539">
              <a:latin typeface="bt_mono-Regular"/>
              <a:ea typeface="bt_mono-Regular"/>
              <a:cs typeface="bt_mono-Regular"/>
              <a:sym typeface="bt_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404255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2-18 at 11.25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2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844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2-18 at 11.25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1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555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2-18 at 11.25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719"/>
            <a:ext cx="13004800" cy="92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929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2-18 at 11.25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1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07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>
            <a:lvl1pPr defTabSz="479044">
              <a:defRPr sz="6560" u="sng">
                <a:hlinkClick r:id="rId2"/>
              </a:defRPr>
            </a:lvl1pPr>
          </a:lstStyle>
          <a:p>
            <a:pPr lvl="0">
              <a:defRPr sz="1800" u="none"/>
            </a:pPr>
            <a:r>
              <a:rPr sz="6560" u="sng" dirty="0">
                <a:hlinkClick r:id="rId2"/>
              </a:rPr>
              <a:t>http://zdfs.github.io/toscani/paymentInfo/index.html</a:t>
            </a:r>
            <a:endParaRPr sz="6560" dirty="0"/>
          </a:p>
        </p:txBody>
      </p:sp>
      <p:sp>
        <p:nvSpPr>
          <p:cNvPr id="86" name="Shape 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426466">
              <a:defRPr sz="1800"/>
            </a:pPr>
            <a:r>
              <a:rPr sz="7300" b="1">
                <a:solidFill>
                  <a:srgbClr val="C82506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You lost me at the </a:t>
            </a:r>
          </a:p>
          <a:p>
            <a:pPr lvl="0" defTabSz="426466">
              <a:defRPr sz="1800"/>
            </a:pPr>
            <a:r>
              <a:rPr sz="7300" b="1">
                <a:solidFill>
                  <a:srgbClr val="C82506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Card Security Number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2802754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creen Shot 2014-10-15 at 7.29.06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1062" y="724922"/>
            <a:ext cx="6937905" cy="75391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534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creen Shot 2014-10-15 at 7.40.50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1583" y="789028"/>
            <a:ext cx="5047868" cy="72029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03978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204" name="Screen Shot 2014-10-16 at 5.14.05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1291" y="1245108"/>
            <a:ext cx="10142218" cy="81514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3290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208" name="Screen Shot 2014-10-16 at 5.21.13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428222"/>
            <a:ext cx="11099800" cy="63975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25347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 b="1"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/>
            </a:pPr>
            <a:r>
              <a:rPr sz="10000" b="1"/>
              <a:t>“interest”</a:t>
            </a:r>
          </a:p>
        </p:txBody>
      </p:sp>
    </p:spTree>
    <p:extLst>
      <p:ext uri="{BB962C8B-B14F-4D97-AF65-F5344CB8AC3E}">
        <p14:creationId xmlns:p14="http://schemas.microsoft.com/office/powerpoint/2010/main" val="23282654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212" name="Screen Shot 2014-10-16 at 5.26.25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7098" y="972174"/>
            <a:ext cx="10090604" cy="68092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50757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creen Shot 2014-10-16 at 5.45.2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61656"/>
            <a:ext cx="13004801" cy="80302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47754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creen Shot 2014-10-16 at 1.14.1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599" y="-1100138"/>
            <a:ext cx="9009457" cy="9753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81755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creen Shot 2014-10-16 at 11.32.44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977" y="2621557"/>
            <a:ext cx="9202296" cy="45104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3351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/>
              </a:defRPr>
            </a:lvl1pPr>
          </a:lstStyle>
          <a:p>
            <a:pPr lvl="0">
              <a:defRPr sz="1800" u="none"/>
            </a:pPr>
            <a:r>
              <a:rPr sz="5000" u="sng" dirty="0">
                <a:hlinkClick r:id="rId2"/>
              </a:rPr>
              <a:t>http://jessepollak.github.io/card/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37533475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 b="1" u="sng">
                <a:solidFill>
                  <a:srgbClr val="0433FF"/>
                </a:solidFill>
                <a:hlinkClick r:id="rId2"/>
              </a:defRPr>
            </a:lvl1pPr>
          </a:lstStyle>
          <a:p>
            <a:pPr lvl="0">
              <a:defRPr sz="1800" b="0" u="none">
                <a:solidFill>
                  <a:srgbClr val="000000"/>
                </a:solidFill>
              </a:defRPr>
            </a:pPr>
            <a:r>
              <a:rPr sz="3600" b="1" u="sng" dirty="0">
                <a:solidFill>
                  <a:srgbClr val="0433FF"/>
                </a:solidFill>
                <a:hlinkClick r:id="rId2"/>
              </a:rPr>
              <a:t>http://kenkeiter.com/skeuocard/</a:t>
            </a:r>
            <a:endParaRPr sz="3600" b="1" dirty="0">
              <a:solidFill>
                <a:srgbClr val="04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8251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>
                <a:latin typeface="bt_mono-Regular"/>
                <a:ea typeface="bt_mono-Regular"/>
                <a:cs typeface="bt_mono-Regular"/>
                <a:sym typeface="bt_mono-Regular"/>
              </a:rPr>
              <a:t>An American Express walks </a:t>
            </a:r>
          </a:p>
          <a:p>
            <a:pPr lvl="0">
              <a:defRPr sz="1800"/>
            </a:pPr>
            <a:r>
              <a:rPr sz="5000">
                <a:latin typeface="bt_mono-Regular"/>
                <a:ea typeface="bt_mono-Regular"/>
                <a:cs typeface="bt_mono-Regular"/>
                <a:sym typeface="bt_mono-Regular"/>
              </a:rPr>
              <a:t>into a bar in Moscow……</a:t>
            </a:r>
          </a:p>
        </p:txBody>
      </p:sp>
    </p:spTree>
    <p:extLst>
      <p:ext uri="{BB962C8B-B14F-4D97-AF65-F5344CB8AC3E}">
        <p14:creationId xmlns:p14="http://schemas.microsoft.com/office/powerpoint/2010/main" val="13011307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xfrm>
            <a:off x="1270000" y="303014"/>
            <a:ext cx="10464800" cy="784329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400">
                <a:latin typeface="bt_mono-Regular"/>
                <a:ea typeface="bt_mono-Regular"/>
                <a:cs typeface="bt_mono-Regular"/>
                <a:sym typeface="bt_mono-Regular"/>
              </a:rPr>
              <a:t>the bartender says, </a:t>
            </a:r>
          </a:p>
          <a:p>
            <a:pPr lvl="0">
              <a:defRPr sz="1800"/>
            </a:pPr>
            <a:endParaRPr sz="6400"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>
              <a:defRPr sz="1800"/>
            </a:pPr>
            <a:r>
              <a:rPr sz="6400">
                <a:latin typeface="bt_mono-Regular"/>
                <a:ea typeface="bt_mono-Regular"/>
                <a:cs typeface="bt_mono-Regular"/>
                <a:sym typeface="bt_mono-Regular"/>
              </a:rPr>
              <a:t>“Sorry mate,</a:t>
            </a:r>
          </a:p>
          <a:p>
            <a:pPr lvl="0">
              <a:defRPr sz="1800"/>
            </a:pPr>
            <a:r>
              <a:rPr sz="6400">
                <a:latin typeface="bt_mono-Regular"/>
                <a:ea typeface="bt_mono-Regular"/>
                <a:cs typeface="bt_mono-Regular"/>
                <a:sym typeface="bt_mono-Regular"/>
              </a:rPr>
              <a:t>You aren’t allowed in here without a ….”</a:t>
            </a:r>
          </a:p>
        </p:txBody>
      </p:sp>
    </p:spTree>
    <p:extLst>
      <p:ext uri="{BB962C8B-B14F-4D97-AF65-F5344CB8AC3E}">
        <p14:creationId xmlns:p14="http://schemas.microsoft.com/office/powerpoint/2010/main" val="30200308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 b="1"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/>
            </a:pPr>
            <a:r>
              <a:rPr sz="10000" b="1"/>
              <a:t>“Visa”</a:t>
            </a:r>
          </a:p>
        </p:txBody>
      </p:sp>
    </p:spTree>
    <p:extLst>
      <p:ext uri="{BB962C8B-B14F-4D97-AF65-F5344CB8AC3E}">
        <p14:creationId xmlns:p14="http://schemas.microsoft.com/office/powerpoint/2010/main" val="2333387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84047">
              <a:defRPr sz="7307" b="1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7307" b="1" dirty="0">
                <a:solidFill>
                  <a:srgbClr val="D43A01"/>
                </a:solidFill>
              </a:rPr>
              <a:t>Not provide me a calendar view when selecting dates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 b="1"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/>
            </a:pPr>
            <a:r>
              <a:rPr sz="10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7487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93" name="Screen Shot 2015-01-30 at 6.33.5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7260" y="1110803"/>
            <a:ext cx="5308601" cy="779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97" name="Screen Shot 2015-01-30 at 6.35.2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7665" y="990600"/>
            <a:ext cx="5334001" cy="77724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01" name="Screen Shot 2015-01-30 at 6.36.0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85327"/>
            <a:ext cx="13004800" cy="675213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426466">
              <a:defRPr sz="1800"/>
            </a:pPr>
            <a:r>
              <a:rPr sz="7300" b="1">
                <a:solidFill>
                  <a:srgbClr val="C82506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Not Validate </a:t>
            </a:r>
          </a:p>
          <a:p>
            <a:pPr lvl="0" defTabSz="426466">
              <a:defRPr sz="1800"/>
            </a:pPr>
            <a:r>
              <a:rPr sz="7300" b="1">
                <a:solidFill>
                  <a:srgbClr val="C82506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Credit Card # field</a:t>
            </a:r>
          </a:p>
          <a:p>
            <a:pPr lvl="0" defTabSz="426466">
              <a:defRPr sz="1800"/>
            </a:pPr>
            <a:r>
              <a:rPr sz="7300" b="1">
                <a:solidFill>
                  <a:srgbClr val="C82506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Inline</a:t>
            </a:r>
          </a:p>
        </p:txBody>
      </p:sp>
    </p:spTree>
    <p:extLst>
      <p:ext uri="{BB962C8B-B14F-4D97-AF65-F5344CB8AC3E}">
        <p14:creationId xmlns:p14="http://schemas.microsoft.com/office/powerpoint/2010/main" val="14411639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/>
            </a:pPr>
            <a:r>
              <a:rPr sz="5000" b="1"/>
              <a:t>Luhn algorithm</a:t>
            </a:r>
          </a:p>
        </p:txBody>
      </p:sp>
    </p:spTree>
    <p:extLst>
      <p:ext uri="{BB962C8B-B14F-4D97-AF65-F5344CB8AC3E}">
        <p14:creationId xmlns:p14="http://schemas.microsoft.com/office/powerpoint/2010/main" val="36276053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016" y="2642874"/>
            <a:ext cx="10174768" cy="3302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9803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6343" y="1306528"/>
            <a:ext cx="8952114" cy="6259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74035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302" y="955031"/>
            <a:ext cx="10464800" cy="14224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bt_mono-Bold"/>
                <a:cs typeface="bt_mono-Bold"/>
              </a:rPr>
              <a:t>4217 6511 1111 1119</a:t>
            </a:r>
            <a:endParaRPr lang="en-US" b="1" dirty="0">
              <a:latin typeface="bt_mono-Bold"/>
              <a:cs typeface="bt_mono-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461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302" y="955031"/>
            <a:ext cx="10464800" cy="1422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t_mono-Bold"/>
                <a:cs typeface="bt_mono-Bold"/>
              </a:rPr>
              <a:t>4217 6511 1111 1119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6302" y="2546689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900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1" dirty="0" smtClean="0">
                <a:latin typeface="bt_mono-Bold"/>
                <a:cs typeface="bt_mono-Bold"/>
              </a:rPr>
              <a:t>9111 1111 1165 7124</a:t>
            </a:r>
            <a:endParaRPr lang="en-US" b="1" dirty="0">
              <a:latin typeface="bt_mono-Bold"/>
              <a:cs typeface="bt_mono-Bold"/>
            </a:endParaRPr>
          </a:p>
        </p:txBody>
      </p:sp>
    </p:spTree>
    <p:extLst>
      <p:ext uri="{BB962C8B-B14F-4D97-AF65-F5344CB8AC3E}">
        <p14:creationId xmlns:p14="http://schemas.microsoft.com/office/powerpoint/2010/main" val="14790244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302" y="955031"/>
            <a:ext cx="10464800" cy="1422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t_mono-Bold"/>
                <a:cs typeface="bt_mono-Bold"/>
              </a:rPr>
              <a:t>4217 6511 1111 1119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6302" y="2546689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900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>
                <a:latin typeface="bt_mono-Bold"/>
                <a:cs typeface="bt_mono-Bold"/>
              </a:rPr>
              <a:t>9111 1111 1165 7124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6302" y="4121489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900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1" dirty="0" smtClean="0">
                <a:latin typeface="bt_mono-Bold"/>
                <a:cs typeface="bt_mono-Bold"/>
              </a:rPr>
              <a:t>9212 1212 1260 7228</a:t>
            </a:r>
            <a:endParaRPr lang="en-US" b="1" dirty="0">
              <a:latin typeface="bt_mono-Bold"/>
              <a:cs typeface="bt_mono-Bold"/>
            </a:endParaRPr>
          </a:p>
        </p:txBody>
      </p:sp>
    </p:spTree>
    <p:extLst>
      <p:ext uri="{BB962C8B-B14F-4D97-AF65-F5344CB8AC3E}">
        <p14:creationId xmlns:p14="http://schemas.microsoft.com/office/powerpoint/2010/main" val="387375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58032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457200">
              <a:defRPr sz="1800"/>
            </a:pPr>
            <a:r>
              <a:rPr sz="5700" b="1" dirty="0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Things </a:t>
            </a:r>
          </a:p>
          <a:p>
            <a:pPr lvl="0" defTabSz="457200">
              <a:defRPr sz="1800"/>
            </a:pPr>
            <a:r>
              <a:rPr sz="5700" b="1" dirty="0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Justin Thinks </a:t>
            </a:r>
          </a:p>
          <a:p>
            <a:pPr lvl="0" defTabSz="457200">
              <a:defRPr sz="1800"/>
            </a:pPr>
            <a:r>
              <a:rPr sz="5700" b="1" dirty="0" smtClean="0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merchants </a:t>
            </a:r>
            <a:endParaRPr sz="5700" b="1" dirty="0">
              <a:solidFill>
                <a:srgbClr val="D43A01"/>
              </a:solidFill>
              <a:latin typeface="bt_mono-Regular"/>
              <a:ea typeface="bt_mono-Regular"/>
              <a:cs typeface="bt_mono-Regular"/>
              <a:sym typeface="bt_mono-Regular"/>
            </a:endParaRPr>
          </a:p>
          <a:p>
            <a:pPr lvl="0" defTabSz="457200">
              <a:defRPr sz="1800"/>
            </a:pPr>
            <a:r>
              <a:rPr lang="en-US" sz="5700" b="1" dirty="0" smtClean="0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do to </a:t>
            </a:r>
            <a:br>
              <a:rPr lang="en-US" sz="5700" b="1" dirty="0" smtClean="0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rPr>
            </a:br>
            <a:r>
              <a:rPr lang="en-US" sz="5700" b="1" dirty="0" smtClean="0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NOT </a:t>
            </a:r>
            <a:br>
              <a:rPr lang="en-US" sz="5700" b="1" dirty="0" smtClean="0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rPr>
            </a:br>
            <a:r>
              <a:rPr lang="en-US" sz="5700" b="1" dirty="0" smtClean="0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rPr>
              <a:t>make it fun to pay for stuff</a:t>
            </a:r>
            <a:endParaRPr sz="5700" b="1" dirty="0">
              <a:solidFill>
                <a:srgbClr val="D43A01"/>
              </a:solidFill>
              <a:latin typeface="bt_mono-Regular"/>
              <a:ea typeface="bt_mono-Regular"/>
              <a:cs typeface="bt_mono-Regular"/>
              <a:sym typeface="bt_mono-Regular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302" y="955031"/>
            <a:ext cx="10464800" cy="1422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t_mono-Bold"/>
                <a:cs typeface="bt_mono-Bold"/>
              </a:rPr>
              <a:t>4217 6511 1111 1119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6302" y="2546689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900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>
                <a:latin typeface="bt_mono-Bold"/>
                <a:cs typeface="bt_mono-Bold"/>
              </a:rPr>
              <a:t>9111 1111 1165 7124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6302" y="4121489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900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1" dirty="0" smtClean="0">
                <a:latin typeface="bt_mono-Bold"/>
                <a:cs typeface="bt_mono-Bold"/>
              </a:rPr>
              <a:t>9212 1212 1260 7228</a:t>
            </a:r>
            <a:endParaRPr lang="en-US" b="1" dirty="0">
              <a:latin typeface="bt_mono-Bold"/>
              <a:cs typeface="bt_mono-Bold"/>
            </a:endParaRPr>
          </a:p>
        </p:txBody>
      </p:sp>
    </p:spTree>
    <p:extLst>
      <p:ext uri="{BB962C8B-B14F-4D97-AF65-F5344CB8AC3E}">
        <p14:creationId xmlns:p14="http://schemas.microsoft.com/office/powerpoint/2010/main" val="3065954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302" y="955031"/>
            <a:ext cx="10464800" cy="1422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t_mono-Bold"/>
                <a:cs typeface="bt_mono-Bold"/>
              </a:rPr>
              <a:t>4217 6511 1111 1119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6302" y="2546689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900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>
                <a:latin typeface="bt_mono-Bold"/>
                <a:cs typeface="bt_mono-Bold"/>
              </a:rPr>
              <a:t>9111 1111 1165 7124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6302" y="4121489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900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>
                <a:latin typeface="bt_mono-Bold"/>
                <a:cs typeface="bt_mono-Bold"/>
              </a:rPr>
              <a:t>9212 1212 1260 7228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78702" y="5934491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82500" lnSpcReduction="100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1" dirty="0" smtClean="0">
                <a:latin typeface="bt_mono-Bold"/>
                <a:cs typeface="bt_mono-Bold"/>
              </a:rPr>
              <a:t>14 + 6 + 11 + 19 = 50</a:t>
            </a:r>
            <a:endParaRPr lang="en-US" b="1" dirty="0">
              <a:latin typeface="bt_mono-Bold"/>
              <a:cs typeface="bt_mono-Bold"/>
            </a:endParaRPr>
          </a:p>
        </p:txBody>
      </p:sp>
    </p:spTree>
    <p:extLst>
      <p:ext uri="{BB962C8B-B14F-4D97-AF65-F5344CB8AC3E}">
        <p14:creationId xmlns:p14="http://schemas.microsoft.com/office/powerpoint/2010/main" val="3065954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302" y="955031"/>
            <a:ext cx="10464800" cy="1422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bt_mono-Bold"/>
                <a:cs typeface="bt_mono-Bold"/>
              </a:rPr>
              <a:t>4217 6511 1111 1119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6302" y="2546689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900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>
                <a:latin typeface="bt_mono-Bold"/>
                <a:cs typeface="bt_mono-Bold"/>
              </a:rPr>
              <a:t>9111 1111 1165 7124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26302" y="4121489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900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>
                <a:latin typeface="bt_mono-Bold"/>
                <a:cs typeface="bt_mono-Bold"/>
              </a:rPr>
              <a:t>9212 1212 1260 7228</a:t>
            </a:r>
            <a:endParaRPr lang="en-US" dirty="0">
              <a:latin typeface="bt_mono-Bold"/>
              <a:cs typeface="bt_mono-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78702" y="5934491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82500" lnSpcReduction="100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1" dirty="0" smtClean="0">
                <a:latin typeface="bt_mono-Bold"/>
                <a:cs typeface="bt_mono-Bold"/>
              </a:rPr>
              <a:t>14 + 6 + 11 + 19 = 50</a:t>
            </a:r>
            <a:endParaRPr lang="en-US" b="1" dirty="0">
              <a:latin typeface="bt_mono-Bold"/>
              <a:cs typeface="bt_mono-Bol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78702" y="7618413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97500"/>
          </a:bodyPr>
          <a:lstStyle>
            <a:lvl1pPr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8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b="1" dirty="0" smtClean="0">
                <a:latin typeface="bt_mono-Bold"/>
                <a:cs typeface="bt_mono-Bold"/>
              </a:rPr>
              <a:t>50 % 10 == 0?</a:t>
            </a:r>
            <a:endParaRPr lang="en-US" b="1" dirty="0">
              <a:latin typeface="bt_mono-Bold"/>
              <a:cs typeface="bt_mono-Bold"/>
            </a:endParaRPr>
          </a:p>
        </p:txBody>
      </p:sp>
    </p:spTree>
    <p:extLst>
      <p:ext uri="{BB962C8B-B14F-4D97-AF65-F5344CB8AC3E}">
        <p14:creationId xmlns:p14="http://schemas.microsoft.com/office/powerpoint/2010/main" val="37782149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creen Shot 2014-10-16 at 5.18.5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4452" y="1622629"/>
            <a:ext cx="9635896" cy="60127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96008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reen Shot 2014-10-16 at 5.29.03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0687" y="1270492"/>
            <a:ext cx="10749921" cy="66387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7281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creen Shot 2014-10-16 at 5.41.56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518" y="660061"/>
            <a:ext cx="9207649" cy="77548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754327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4-10-16 at 5.42.30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167" y="349796"/>
            <a:ext cx="9003065" cy="81846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26491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>
            <a:normAutofit/>
          </a:bodyPr>
          <a:lstStyle>
            <a:lvl1pPr defTabSz="384047">
              <a:defRPr sz="7307" b="1">
                <a:solidFill>
                  <a:srgbClr val="D43A01"/>
                </a:solidFill>
                <a:latin typeface="bt_mono-Regular"/>
                <a:ea typeface="bt_mono-Regular"/>
                <a:cs typeface="bt_mono-Regular"/>
                <a:sym typeface="bt_mono-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7307" b="1" dirty="0" smtClean="0">
                <a:solidFill>
                  <a:srgbClr val="D43A01"/>
                </a:solidFill>
              </a:rPr>
              <a:t>Long scrolling lists</a:t>
            </a:r>
            <a:endParaRPr sz="7307" b="1" dirty="0">
              <a:solidFill>
                <a:srgbClr val="D43A01"/>
              </a:solidFill>
            </a:endParaRP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1-31 at 10.24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44" y="789737"/>
            <a:ext cx="5905079" cy="79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443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@jzwoo</a:t>
            </a:r>
            <a:endParaRPr lang="en-US"/>
          </a:p>
        </p:txBody>
      </p:sp>
      <p:pic>
        <p:nvPicPr>
          <p:cNvPr id="5" name="Picture 4" descr="Screen Shot 2015-01-31 at 10.24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6" y="1957955"/>
            <a:ext cx="12126076" cy="57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263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1511</Words>
  <Application>Microsoft Macintosh PowerPoint</Application>
  <PresentationFormat>Custom</PresentationFormat>
  <Paragraphs>265</Paragraphs>
  <Slides>157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58" baseType="lpstr">
      <vt:lpstr>White</vt:lpstr>
      <vt:lpstr>Making Payments Fun</vt:lpstr>
      <vt:lpstr>Making Payments Fun</vt:lpstr>
      <vt:lpstr>A Credit Card Form walks  into a bar……</vt:lpstr>
      <vt:lpstr>A Credit Card Form walks  into a bar……</vt:lpstr>
      <vt:lpstr>A Credit Card Form walks  into a bar……</vt:lpstr>
      <vt:lpstr>he says to the bartender,   “I’ve been having a hard time meeting people”   the bartender says:   “Wait, aren’t you supposed to be good at generating…” </vt:lpstr>
      <vt:lpstr>“interest”</vt:lpstr>
      <vt:lpstr>THANK YOU!</vt:lpstr>
      <vt:lpstr>Things  Justin Thinks  merchants  do to  NOT  make it fun to pay for stuff</vt:lpstr>
      <vt:lpstr>PowerPoint Presentation</vt:lpstr>
      <vt:lpstr>PowerPoint Presentation</vt:lpstr>
      <vt:lpstr>PowerPoint Presentation</vt:lpstr>
      <vt:lpstr>PowerPoint Presentation</vt:lpstr>
      <vt:lpstr>Add a Captcha</vt:lpstr>
      <vt:lpstr>Captcha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Ask users to register…</vt:lpstr>
      <vt:lpstr>Ask users to register.. before purchasing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Forcing users to download Native app</vt:lpstr>
      <vt:lpstr>PowerPoint Presentation</vt:lpstr>
      <vt:lpstr>PowerPoint Presentation</vt:lpstr>
      <vt:lpstr>PowerPoint Presentation</vt:lpstr>
      <vt:lpstr>A Credit Card Form walks  into a bar……</vt:lpstr>
      <vt:lpstr>the bartender says,   “Why do you keep coming in here day after day ?”   The credit card form looks at him miserably says   “I’m just looking for some ……… </vt:lpstr>
      <vt:lpstr>“validation”</vt:lpstr>
      <vt:lpstr>Don’t Autodetect Credit Card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http://jquerycreditcardvalidator.com/</vt:lpstr>
      <vt:lpstr>PowerPoint Presentation</vt:lpstr>
      <vt:lpstr>Not limiting the number of digits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http://zdfs.github.io/toscani/paymentInfo/index.html</vt:lpstr>
      <vt:lpstr>You lost me at the  Card Security Number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http://jessepollak.github.io/card/</vt:lpstr>
      <vt:lpstr>http://kenkeiter.com/skeuocard/</vt:lpstr>
      <vt:lpstr>An American Express walks  into a bar in Moscow……</vt:lpstr>
      <vt:lpstr>the bartender says,   “Sorry mate, You aren’t allowed in here without a ….”</vt:lpstr>
      <vt:lpstr>“Visa”</vt:lpstr>
      <vt:lpstr>Not provide me a calendar view when selecting dates</vt:lpstr>
      <vt:lpstr>PowerPoint Presentation</vt:lpstr>
      <vt:lpstr>PowerPoint Presentation</vt:lpstr>
      <vt:lpstr>PowerPoint Presentation</vt:lpstr>
      <vt:lpstr>Not Validate  Credit Card # field Inline</vt:lpstr>
      <vt:lpstr>Luhn algorithm</vt:lpstr>
      <vt:lpstr>PowerPoint Presentation</vt:lpstr>
      <vt:lpstr>PowerPoint Presentation</vt:lpstr>
      <vt:lpstr>4217 6511 1111 1119</vt:lpstr>
      <vt:lpstr>4217 6511 1111 1119</vt:lpstr>
      <vt:lpstr>4217 6511 1111 1119</vt:lpstr>
      <vt:lpstr>4217 6511 1111 1119</vt:lpstr>
      <vt:lpstr>4217 6511 1111 1119</vt:lpstr>
      <vt:lpstr>4217 6511 1111 1119</vt:lpstr>
      <vt:lpstr>PowerPoint Presentation</vt:lpstr>
      <vt:lpstr>PowerPoint Presentation</vt:lpstr>
      <vt:lpstr>PowerPoint Presentation</vt:lpstr>
      <vt:lpstr>PowerPoint Presentation</vt:lpstr>
      <vt:lpstr>Long scrolling lists</vt:lpstr>
      <vt:lpstr>PowerPoint Presentation</vt:lpstr>
      <vt:lpstr>PowerPoint Presentation</vt:lpstr>
      <vt:lpstr>Not show appropriate keyboard layouts</vt:lpstr>
      <vt:lpstr>PowerPoint Presentation</vt:lpstr>
      <vt:lpstr>PowerPoint Presentation</vt:lpstr>
      <vt:lpstr>PowerPoint Presentation</vt:lpstr>
      <vt:lpstr>PowerPoint Presentation</vt:lpstr>
      <vt:lpstr>http://mobileinputtypes.com/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disable auto-correct when appropriate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Have a Dog</vt:lpstr>
      <vt:lpstr>Who is Blind…BUT </vt:lpstr>
      <vt:lpstr>Thinks he can see?!?!</vt:lpstr>
      <vt:lpstr>PowerPoint Presentation</vt:lpstr>
      <vt:lpstr>People always want to pet him.. especially kids!!!</vt:lpstr>
      <vt:lpstr>I wrote an application that…. </vt:lpstr>
      <vt:lpstr>charges people when they want to pet him</vt:lpstr>
      <vt:lpstr>I know what you are thinking </vt:lpstr>
      <vt:lpstr>I’m an a**hole</vt:lpstr>
      <vt:lpstr>I’m actually trying to raise money for his eye surgery</vt:lpstr>
      <vt:lpstr>I promise!!!</vt:lpstr>
      <vt:lpstr>Making Payments Fun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Credit Card Form walks  into a bar……</vt:lpstr>
      <vt:lpstr>the bartender says,   “You are new to this joint aren’t you?”   The credit card form  looks at him and says   “Yeah, I just……  </vt:lpstr>
      <vt:lpstr>“discovered” it</vt:lpstr>
      <vt:lpstr>Justin Woo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Justin Woo</dc:title>
  <cp:lastModifiedBy>Woo, Justin</cp:lastModifiedBy>
  <cp:revision>39</cp:revision>
  <dcterms:modified xsi:type="dcterms:W3CDTF">2015-03-11T22:19:07Z</dcterms:modified>
</cp:coreProperties>
</file>